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81" r:id="rId9"/>
    <p:sldId id="264" r:id="rId10"/>
    <p:sldId id="282" r:id="rId11"/>
    <p:sldId id="29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6" r:id="rId20"/>
    <p:sldId id="289" r:id="rId21"/>
    <p:sldId id="274" r:id="rId22"/>
    <p:sldId id="298" r:id="rId23"/>
    <p:sldId id="273" r:id="rId24"/>
    <p:sldId id="288" r:id="rId25"/>
    <p:sldId id="301" r:id="rId26"/>
    <p:sldId id="296" r:id="rId27"/>
    <p:sldId id="295" r:id="rId28"/>
    <p:sldId id="283" r:id="rId29"/>
    <p:sldId id="297" r:id="rId30"/>
    <p:sldId id="272" r:id="rId31"/>
    <p:sldId id="300" r:id="rId32"/>
    <p:sldId id="285" r:id="rId33"/>
    <p:sldId id="299" r:id="rId34"/>
    <p:sldId id="276" r:id="rId35"/>
    <p:sldId id="290" r:id="rId36"/>
    <p:sldId id="291" r:id="rId37"/>
    <p:sldId id="278" r:id="rId38"/>
    <p:sldId id="292" r:id="rId39"/>
    <p:sldId id="279" r:id="rId40"/>
    <p:sldId id="280" r:id="rId41"/>
    <p:sldId id="30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45048B2-FDCF-4684-AC9C-E7AEA31CC3BF}">
          <p14:sldIdLst>
            <p14:sldId id="256"/>
            <p14:sldId id="257"/>
            <p14:sldId id="258"/>
          </p14:sldIdLst>
        </p14:section>
        <p14:section name="Section sans titre" id="{F9645292-E33B-4639-B7D5-10A28A5D36A2}">
          <p14:sldIdLst>
            <p14:sldId id="259"/>
            <p14:sldId id="260"/>
            <p14:sldId id="262"/>
            <p14:sldId id="263"/>
            <p14:sldId id="281"/>
            <p14:sldId id="264"/>
            <p14:sldId id="282"/>
            <p14:sldId id="294"/>
            <p14:sldId id="265"/>
            <p14:sldId id="266"/>
            <p14:sldId id="267"/>
            <p14:sldId id="268"/>
            <p14:sldId id="269"/>
            <p14:sldId id="270"/>
            <p14:sldId id="271"/>
            <p14:sldId id="286"/>
            <p14:sldId id="289"/>
            <p14:sldId id="274"/>
            <p14:sldId id="298"/>
            <p14:sldId id="273"/>
            <p14:sldId id="288"/>
            <p14:sldId id="301"/>
            <p14:sldId id="296"/>
            <p14:sldId id="295"/>
            <p14:sldId id="283"/>
            <p14:sldId id="297"/>
            <p14:sldId id="272"/>
            <p14:sldId id="300"/>
            <p14:sldId id="285"/>
            <p14:sldId id="299"/>
            <p14:sldId id="276"/>
            <p14:sldId id="290"/>
            <p14:sldId id="291"/>
            <p14:sldId id="278"/>
            <p14:sldId id="292"/>
            <p14:sldId id="279"/>
            <p14:sldId id="280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323D5-F12A-4F84-91F7-5D581531FF48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6F8F0-3EEB-4D06-B449-56CE171996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9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6F8F0-3EEB-4D06-B449-56CE171996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4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16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3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3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7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6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9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6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EDF4C-138C-46C0-993D-1D2B20DDC2C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F3D38-DA5A-486B-9CD1-BD82BDEBC2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mémoire de la </a:t>
            </a:r>
            <a:r>
              <a:rPr lang="fr-BE" dirty="0" smtClean="0"/>
              <a:t>Résistance</a:t>
            </a:r>
            <a:br>
              <a:rPr lang="fr-BE" dirty="0" smtClean="0"/>
            </a:br>
            <a:r>
              <a:rPr lang="fr-BE" dirty="0" smtClean="0"/>
              <a:t>aux Archives de l’État à Liège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26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>
            <a:normAutofit/>
          </a:bodyPr>
          <a:lstStyle/>
          <a:p>
            <a:pPr lvl="1"/>
            <a:r>
              <a:rPr lang="fr-BE" sz="2000" dirty="0" smtClean="0"/>
              <a:t>1950 : l’urne reliquaire en bronze contenant les cendres de résistants inconnus recueillies au camp de Flossenbürg (DE) est placée en contrebas.</a:t>
            </a:r>
          </a:p>
          <a:p>
            <a:pPr lvl="1"/>
            <a:endParaRPr lang="fr-BE" sz="2000" dirty="0"/>
          </a:p>
          <a:p>
            <a:pPr lvl="1"/>
            <a:endParaRPr lang="fr-BE" sz="2000" dirty="0" smtClean="0"/>
          </a:p>
          <a:p>
            <a:pPr lvl="1"/>
            <a:endParaRPr lang="fr-BE" sz="2000" dirty="0"/>
          </a:p>
          <a:p>
            <a:pPr lvl="1"/>
            <a:endParaRPr lang="fr-BE" sz="2000" dirty="0" smtClean="0"/>
          </a:p>
          <a:p>
            <a:pPr lvl="1"/>
            <a:endParaRPr lang="fr-BE" sz="2000" dirty="0"/>
          </a:p>
          <a:p>
            <a:pPr lvl="1"/>
            <a:endParaRPr lang="fr-BE" sz="2000" dirty="0" smtClean="0"/>
          </a:p>
          <a:p>
            <a:pPr lvl="1"/>
            <a:endParaRPr lang="fr-BE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fr-BE" sz="2000" dirty="0" smtClean="0"/>
              <a:t>8 juin 1952 : pose de la première pierre</a:t>
            </a:r>
            <a:endParaRPr lang="en-US" sz="2000" dirty="0" smtClean="0"/>
          </a:p>
          <a:p>
            <a:pPr lvl="1"/>
            <a:r>
              <a:rPr lang="fr-BE" sz="2000" dirty="0" smtClean="0"/>
              <a:t>8 mai 1955 : Inauguration</a:t>
            </a:r>
            <a:endParaRPr lang="en-US" sz="2000" dirty="0" smtClean="0"/>
          </a:p>
          <a:p>
            <a:pPr lvl="1"/>
            <a:r>
              <a:rPr lang="fr-BE" sz="2000" dirty="0" smtClean="0"/>
              <a:t>1975 : la ville de Liège cède le terrain à l’État belge.</a:t>
            </a:r>
            <a:endParaRPr lang="en-US" sz="2000" dirty="0" smtClean="0"/>
          </a:p>
          <a:p>
            <a:pPr lvl="1"/>
            <a:r>
              <a:rPr lang="fr-BE" sz="2000" dirty="0" smtClean="0"/>
              <a:t>1979 : l’a.s.b.l. cède le monument à l’État belge.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16" y="1484783"/>
            <a:ext cx="3124176" cy="32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BE" dirty="0">
                <a:solidFill>
                  <a:srgbClr val="0070C0"/>
                </a:solidFill>
              </a:rPr>
              <a:t>2. </a:t>
            </a:r>
            <a:r>
              <a:rPr lang="fr-FR" dirty="0">
                <a:solidFill>
                  <a:srgbClr val="0070C0"/>
                </a:solidFill>
              </a:rPr>
              <a:t>Autres associations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289451"/>
          </a:xfrm>
        </p:spPr>
        <p:txBody>
          <a:bodyPr>
            <a:normAutofit fontScale="47500" lnSpcReduction="20000"/>
          </a:bodyPr>
          <a:lstStyle/>
          <a:p>
            <a:r>
              <a:rPr lang="fr-BE" dirty="0"/>
              <a:t>- Amicale féminine de la résistance</a:t>
            </a:r>
            <a:endParaRPr lang="en-US" dirty="0"/>
          </a:p>
          <a:p>
            <a:r>
              <a:rPr lang="fr-BE" dirty="0"/>
              <a:t>- Amicale Zéro - Liège</a:t>
            </a:r>
            <a:endParaRPr lang="en-US" dirty="0"/>
          </a:p>
          <a:p>
            <a:r>
              <a:rPr lang="fr-BE" dirty="0"/>
              <a:t>- Armée de la libération. Amicale/Fraternelle du Secteur III et cheminots</a:t>
            </a:r>
            <a:endParaRPr lang="en-US" dirty="0"/>
          </a:p>
          <a:p>
            <a:r>
              <a:rPr lang="fr-BE" dirty="0"/>
              <a:t>- Cadets de la résistance</a:t>
            </a:r>
            <a:endParaRPr lang="en-US" dirty="0"/>
          </a:p>
          <a:p>
            <a:r>
              <a:rPr lang="fr-BE" dirty="0"/>
              <a:t>- Comité de la messe du 3e dimanche de septembre</a:t>
            </a:r>
            <a:endParaRPr lang="en-US" dirty="0"/>
          </a:p>
          <a:p>
            <a:r>
              <a:rPr lang="fr-BE" dirty="0"/>
              <a:t>- Comité de l’exposition de la résistance</a:t>
            </a:r>
            <a:endParaRPr lang="en-US" dirty="0"/>
          </a:p>
          <a:p>
            <a:r>
              <a:rPr lang="fr-BE" dirty="0"/>
              <a:t>- Comité des fêtes de la libération</a:t>
            </a:r>
            <a:endParaRPr lang="en-US" dirty="0"/>
          </a:p>
          <a:p>
            <a:r>
              <a:rPr lang="fr-BE" dirty="0"/>
              <a:t>- Comité des monuments à S.M. le roi Albert et aux défenseurs de Liège</a:t>
            </a:r>
            <a:endParaRPr lang="en-US" dirty="0"/>
          </a:p>
          <a:p>
            <a:r>
              <a:rPr lang="fr-BE" dirty="0"/>
              <a:t>- Comité du XXVe anniversaire de la victoire et de la libération des camps</a:t>
            </a:r>
            <a:endParaRPr lang="en-US" dirty="0"/>
          </a:p>
          <a:p>
            <a:r>
              <a:rPr lang="fr-BE" dirty="0"/>
              <a:t>- Comité du XXXe anniversaire de la victoire et de la libération des camps</a:t>
            </a:r>
            <a:endParaRPr lang="en-US" dirty="0"/>
          </a:p>
          <a:p>
            <a:r>
              <a:rPr lang="fr-BE" dirty="0"/>
              <a:t>- Comité organisateur de la manifestation nationale d’hommage à </a:t>
            </a:r>
            <a:r>
              <a:rPr lang="fr-BE" dirty="0" err="1"/>
              <a:t>Walthère</a:t>
            </a:r>
            <a:r>
              <a:rPr lang="fr-BE" dirty="0"/>
              <a:t> </a:t>
            </a:r>
            <a:r>
              <a:rPr lang="fr-BE" dirty="0" err="1"/>
              <a:t>Dewé</a:t>
            </a:r>
            <a:endParaRPr lang="en-US" dirty="0"/>
          </a:p>
          <a:p>
            <a:r>
              <a:rPr lang="fr-BE" dirty="0"/>
              <a:t>- Comités organisateurs des jubilés du chanoine </a:t>
            </a:r>
            <a:r>
              <a:rPr lang="fr-BE" dirty="0" err="1"/>
              <a:t>Voncken</a:t>
            </a:r>
            <a:endParaRPr lang="en-US" dirty="0"/>
          </a:p>
          <a:p>
            <a:r>
              <a:rPr lang="fr-BE" dirty="0"/>
              <a:t>- Fédération nationale belge des Croix de guerre françaises</a:t>
            </a:r>
            <a:endParaRPr lang="en-US" dirty="0"/>
          </a:p>
          <a:p>
            <a:r>
              <a:rPr lang="fr-BE" dirty="0"/>
              <a:t>- Fédération nationale des militaires mutilés et invalides de la guerre, a.s.b.l, section de Liège</a:t>
            </a:r>
            <a:endParaRPr lang="en-US" dirty="0"/>
          </a:p>
          <a:p>
            <a:r>
              <a:rPr lang="fr-BE" dirty="0"/>
              <a:t>- Monument national à la résistance</a:t>
            </a:r>
            <a:endParaRPr lang="en-US" dirty="0"/>
          </a:p>
          <a:p>
            <a:r>
              <a:rPr lang="fr-BE" dirty="0"/>
              <a:t>- Œuvre du souvenir liégeois. Cercle les ‘XXI’</a:t>
            </a:r>
            <a:endParaRPr lang="en-US" dirty="0"/>
          </a:p>
          <a:p>
            <a:r>
              <a:rPr lang="fr-BE" dirty="0"/>
              <a:t>- Œuvre nationale des orphelins, veuves et ascendants des victimes de la guerre (O.N.O.V.A.)</a:t>
            </a:r>
            <a:endParaRPr lang="en-US" dirty="0"/>
          </a:p>
          <a:p>
            <a:r>
              <a:rPr lang="fr-BE" dirty="0"/>
              <a:t>- Parrainage national belge des tombes des héros français reposant en sol belge</a:t>
            </a:r>
            <a:endParaRPr lang="en-US" dirty="0"/>
          </a:p>
          <a:p>
            <a:r>
              <a:rPr lang="fr-BE" dirty="0"/>
              <a:t>- Société commémorative du champ de bataille de Liège et du bastion des fusillés de la Chartreuse</a:t>
            </a:r>
            <a:endParaRPr lang="en-US" dirty="0"/>
          </a:p>
          <a:p>
            <a:r>
              <a:rPr lang="fr-BE" dirty="0"/>
              <a:t>- Union nationale des anciens des armées d’occupation et des forces belges en Allemagne (U.N.A.O.)</a:t>
            </a:r>
            <a:endParaRPr lang="en-US" dirty="0"/>
          </a:p>
          <a:p>
            <a:r>
              <a:rPr lang="fr-BE" dirty="0"/>
              <a:t>- Union nationale des évadés de guerre (U.N.E.G.) Comité provincial de Liège</a:t>
            </a:r>
            <a:endParaRPr lang="en-US" dirty="0"/>
          </a:p>
          <a:p>
            <a:r>
              <a:rPr lang="fr-BE" dirty="0"/>
              <a:t>- Union royale des mères et veuves de guerre et des veuves d’invalides de guerre de Belgique (U.R.M.V.G</a:t>
            </a:r>
            <a:r>
              <a:rPr lang="fr-BE" dirty="0" smtClean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8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r-BE" sz="4000" dirty="0" smtClean="0">
                <a:solidFill>
                  <a:srgbClr val="0070C0"/>
                </a:solidFill>
              </a:rPr>
              <a:t>3. </a:t>
            </a:r>
            <a:r>
              <a:rPr lang="fr-BE" sz="4000" dirty="0">
                <a:solidFill>
                  <a:srgbClr val="0070C0"/>
                </a:solidFill>
              </a:rPr>
              <a:t>Contenu du fonds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211331"/>
            <a:ext cx="8229600" cy="531401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fr-FR" dirty="0" smtClean="0">
                <a:solidFill>
                  <a:srgbClr val="0070C0"/>
                </a:solidFill>
              </a:rPr>
              <a:t>Administration</a:t>
            </a:r>
          </a:p>
          <a:p>
            <a:r>
              <a:rPr lang="fr-FR" sz="2400" dirty="0"/>
              <a:t>création</a:t>
            </a:r>
            <a:r>
              <a:rPr lang="fr-FR" sz="2400" dirty="0" smtClean="0"/>
              <a:t> et statuts ; P-V réunions et assemblées; activités du conseil d’administration</a:t>
            </a:r>
          </a:p>
          <a:p>
            <a:endParaRPr lang="fr-FR" sz="2400" dirty="0" smtClean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85211"/>
            <a:ext cx="4754974" cy="35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4788024" cy="576064"/>
          </a:xfrm>
        </p:spPr>
        <p:txBody>
          <a:bodyPr>
            <a:normAutofit fontScale="90000"/>
          </a:bodyPr>
          <a:lstStyle/>
          <a:p>
            <a:pPr marL="457200" indent="-457200">
              <a:buFont typeface="+mj-lt"/>
              <a:buAutoNum type="alphaLcPeriod"/>
            </a:pPr>
            <a:r>
              <a:rPr lang="fr-FR" dirty="0" smtClean="0">
                <a:solidFill>
                  <a:srgbClr val="0070C0"/>
                </a:solidFill>
              </a:rPr>
              <a:t>Administration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endParaRPr lang="en-US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80" y="273050"/>
            <a:ext cx="4542468" cy="6425395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sz="2800" dirty="0"/>
              <a:t>C</a:t>
            </a:r>
            <a:r>
              <a:rPr lang="fr-FR" sz="2800" dirty="0" smtClean="0"/>
              <a:t>orrespondance avec administrateurs, ville et province de Liège, institutions, associations en Belgique et à l’étranger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213993" cy="720080"/>
          </a:xfrm>
        </p:spPr>
        <p:txBody>
          <a:bodyPr>
            <a:normAutofit/>
          </a:bodyPr>
          <a:lstStyle/>
          <a:p>
            <a:pPr lvl="0"/>
            <a:r>
              <a:rPr lang="fr-BE" dirty="0" smtClean="0">
                <a:solidFill>
                  <a:srgbClr val="0070C0"/>
                </a:solidFill>
              </a:rPr>
              <a:t>b. Érection des monuments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07" y="273050"/>
            <a:ext cx="4474636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sz="2800" dirty="0" smtClean="0"/>
              <a:t>Collecte de fonds : vente de livres, galas et bals, manifestations sportives, tombolas,…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040188" cy="3547118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00966"/>
            <a:ext cx="4401815" cy="3326063"/>
          </a:xfrm>
        </p:spPr>
      </p:pic>
      <p:sp>
        <p:nvSpPr>
          <p:cNvPr id="3" name="ZoneTexte 2"/>
          <p:cNvSpPr txBox="1"/>
          <p:nvPr/>
        </p:nvSpPr>
        <p:spPr>
          <a:xfrm>
            <a:off x="4572000" y="40466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Plans, photos, soumissions, correspondance avec les architectes et les entrepreneurs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rgbClr val="0070C0"/>
                </a:solidFill>
              </a:rPr>
              <a:t>c. Cérémonies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716016" y="2708920"/>
            <a:ext cx="4040188" cy="639762"/>
          </a:xfrm>
        </p:spPr>
        <p:txBody>
          <a:bodyPr>
            <a:noAutofit/>
          </a:bodyPr>
          <a:lstStyle/>
          <a:p>
            <a:r>
              <a:rPr lang="fr-FR" sz="2000" dirty="0"/>
              <a:t>Cérémonies de l’anniversaire de la libération à </a:t>
            </a:r>
            <a:r>
              <a:rPr lang="fr-FR" sz="2000" dirty="0" smtClean="0"/>
              <a:t>Liège, 1971</a:t>
            </a:r>
            <a:endParaRPr lang="en-US" sz="20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>
          <a:xfrm>
            <a:off x="323528" y="1268760"/>
            <a:ext cx="4041775" cy="639762"/>
          </a:xfrm>
        </p:spPr>
        <p:txBody>
          <a:bodyPr>
            <a:normAutofit fontScale="85000" lnSpcReduction="20000"/>
          </a:bodyPr>
          <a:lstStyle/>
          <a:p>
            <a:r>
              <a:rPr lang="fr-BE" dirty="0" smtClean="0"/>
              <a:t>Cérémonie du Flambeau  allié</a:t>
            </a:r>
            <a:br>
              <a:rPr lang="fr-BE" dirty="0" smtClean="0"/>
            </a:br>
            <a:r>
              <a:rPr lang="fr-BE" dirty="0" smtClean="0"/>
              <a:t>[Entre 1956-1957].</a:t>
            </a:r>
            <a:endParaRPr lang="en-US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041775" cy="2940662"/>
          </a:xfrm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4040188" cy="2802987"/>
          </a:xfrm>
        </p:spPr>
      </p:pic>
    </p:spTree>
    <p:extLst>
      <p:ext uri="{BB962C8B-B14F-4D97-AF65-F5344CB8AC3E}">
        <p14:creationId xmlns:p14="http://schemas.microsoft.com/office/powerpoint/2010/main" val="21566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26" y="0"/>
            <a:ext cx="6351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512" y="3399337"/>
            <a:ext cx="4104456" cy="749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400" dirty="0" smtClean="0"/>
              <a:t>Inauguration </a:t>
            </a:r>
            <a:r>
              <a:rPr lang="fr-BE" sz="1400" dirty="0"/>
              <a:t>de l’Enclos en présence de Joseph Merlot, ministre du Budget et Piet Vermeylen, </a:t>
            </a:r>
            <a:r>
              <a:rPr lang="fr-BE" sz="1400" dirty="0" smtClean="0"/>
              <a:t>ministre </a:t>
            </a:r>
            <a:r>
              <a:rPr lang="fr-BE" sz="1400" dirty="0"/>
              <a:t>de </a:t>
            </a:r>
            <a:r>
              <a:rPr lang="fr-BE" sz="1400" dirty="0" smtClean="0"/>
              <a:t>l’Intérieur</a:t>
            </a:r>
            <a:endParaRPr lang="en-US" dirty="0"/>
          </a:p>
          <a:p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4932040" y="2852935"/>
            <a:ext cx="3884240" cy="504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600" dirty="0" smtClean="0"/>
              <a:t>Cérémonie de l’Amicale de Flossenbürg (DE)</a:t>
            </a:r>
            <a:endParaRPr lang="en-US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4635379" cy="32403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99338"/>
            <a:ext cx="4351448" cy="3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94720" cy="1162050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d. Témoignages </a:t>
            </a:r>
            <a:r>
              <a:rPr lang="fr-BE" dirty="0">
                <a:solidFill>
                  <a:srgbClr val="0070C0"/>
                </a:solidFill>
              </a:rPr>
              <a:t>des victimes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/>
              <a:t>Prière </a:t>
            </a:r>
            <a:r>
              <a:rPr lang="fr-BE" dirty="0" smtClean="0"/>
              <a:t>en </a:t>
            </a:r>
            <a:r>
              <a:rPr lang="fr-BE" dirty="0"/>
              <a:t>wallon </a:t>
            </a:r>
            <a:r>
              <a:rPr lang="fr-BE" dirty="0" smtClean="0"/>
              <a:t>rédigée par </a:t>
            </a:r>
            <a:r>
              <a:rPr lang="fr-BE" dirty="0"/>
              <a:t>A. </a:t>
            </a:r>
            <a:r>
              <a:rPr lang="fr-BE" dirty="0" err="1"/>
              <a:t>Carray</a:t>
            </a:r>
            <a:r>
              <a:rPr lang="fr-BE" dirty="0"/>
              <a:t> à la Citadelle de Liège en août 1941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72"/>
            <a:ext cx="5144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I. Fonds du Comité d’entente</a:t>
            </a:r>
            <a:br>
              <a:rPr lang="fr-FR" dirty="0" smtClean="0"/>
            </a:br>
            <a:r>
              <a:rPr lang="fr-FR" dirty="0" smtClean="0"/>
              <a:t>des groupements patriotiques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Créé en 1927 </a:t>
            </a:r>
          </a:p>
          <a:p>
            <a:r>
              <a:rPr lang="fr-FR" sz="2800" dirty="0" smtClean="0"/>
              <a:t>«Groupement des associations d’anciens combattants, d’invalides et de condamnés politiques» </a:t>
            </a:r>
          </a:p>
          <a:p>
            <a:r>
              <a:rPr lang="fr-FR" sz="2800" dirty="0" smtClean="0"/>
              <a:t>Buts :</a:t>
            </a:r>
          </a:p>
          <a:p>
            <a:pPr lvl="1"/>
            <a:r>
              <a:rPr lang="fr-FR" sz="2400" dirty="0" smtClean="0"/>
              <a:t>revendiquer et défendre les droits des anciens combattants</a:t>
            </a:r>
          </a:p>
          <a:p>
            <a:pPr lvl="1"/>
            <a:r>
              <a:rPr lang="fr-FR" sz="2400" dirty="0" smtClean="0"/>
              <a:t>assurer leur représentation et leur participation dans les organisations et les manifestations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49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784" cy="707678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d. Témoignages </a:t>
            </a:r>
            <a:r>
              <a:rPr lang="fr-BE" dirty="0">
                <a:solidFill>
                  <a:srgbClr val="0070C0"/>
                </a:solidFill>
              </a:rPr>
              <a:t>des victimes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4448947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8997" y="980729"/>
            <a:ext cx="3647839" cy="720079"/>
          </a:xfrm>
        </p:spPr>
        <p:txBody>
          <a:bodyPr>
            <a:normAutofit lnSpcReduction="10000"/>
          </a:bodyPr>
          <a:lstStyle/>
          <a:p>
            <a:r>
              <a:rPr lang="fr-BE" dirty="0"/>
              <a:t>Dernière lettre de Jean </a:t>
            </a:r>
            <a:r>
              <a:rPr lang="fr-BE" dirty="0" err="1"/>
              <a:t>Mollers</a:t>
            </a:r>
            <a:r>
              <a:rPr lang="fr-BE" dirty="0"/>
              <a:t>, fusillé le 21 juin 1943 à la Citadelle et avis d’exécution du tribunal de l’</a:t>
            </a:r>
            <a:r>
              <a:rPr lang="fr-BE" dirty="0" err="1"/>
              <a:t>Oberfeldkommandantur</a:t>
            </a:r>
            <a:r>
              <a:rPr lang="fr-BE" dirty="0"/>
              <a:t> </a:t>
            </a:r>
            <a:endParaRPr lang="fr-BE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8" y="1700808"/>
            <a:ext cx="373192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42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d. </a:t>
            </a:r>
            <a:r>
              <a:rPr lang="fr-BE" dirty="0">
                <a:solidFill>
                  <a:srgbClr val="0070C0"/>
                </a:solidFill>
              </a:rPr>
              <a:t>Témoignages des victimes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99" y="273050"/>
            <a:ext cx="5016128" cy="6324302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/>
              <a:t>Dernières lettres de Joseph Maréchal, fusillé le 9 novembre 1942 à la Citadelle.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754760" cy="1162050"/>
          </a:xfrm>
        </p:spPr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d. Témoignages </a:t>
            </a:r>
            <a:r>
              <a:rPr lang="fr-BE" dirty="0">
                <a:solidFill>
                  <a:srgbClr val="0070C0"/>
                </a:solidFill>
              </a:rPr>
              <a:t>des victimes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61" y="273050"/>
            <a:ext cx="3789527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1201812"/>
          </a:xfrm>
        </p:spPr>
        <p:txBody>
          <a:bodyPr/>
          <a:lstStyle/>
          <a:p>
            <a:r>
              <a:rPr lang="fr-BE" dirty="0" smtClean="0"/>
              <a:t>Correspondance avec les évadés, dans le cadre du </a:t>
            </a:r>
            <a:r>
              <a:rPr lang="fr-FR" dirty="0" smtClean="0"/>
              <a:t>50e anniversaire des évasions de la première guerre mondiale et des épopées de l’Atlas V et de l’Anna, les 20 et 21 mai 1967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88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d. Témoignages </a:t>
            </a:r>
            <a:r>
              <a:rPr lang="fr-BE" dirty="0">
                <a:solidFill>
                  <a:srgbClr val="0070C0"/>
                </a:solidFill>
              </a:rPr>
              <a:t>des victimes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55" y="273050"/>
            <a:ext cx="4331740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/>
              <a:t>« Souvenirs, souvenirs. ‘Ma’ couverture », par Paul </a:t>
            </a:r>
            <a:r>
              <a:rPr lang="fr-BE" dirty="0" smtClean="0"/>
              <a:t>Simon</a:t>
            </a:r>
          </a:p>
          <a:p>
            <a:r>
              <a:rPr lang="fr-BE" dirty="0" smtClean="0"/>
              <a:t>Récit </a:t>
            </a:r>
            <a:r>
              <a:rPr lang="fr-BE" dirty="0"/>
              <a:t>d’un prisonnier de </a:t>
            </a:r>
            <a:r>
              <a:rPr lang="fr-BE" dirty="0" smtClean="0"/>
              <a:t>guerre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d. </a:t>
            </a:r>
            <a:r>
              <a:rPr lang="fr-BE" dirty="0">
                <a:solidFill>
                  <a:srgbClr val="0070C0"/>
                </a:solidFill>
              </a:rPr>
              <a:t>Témoignages des victimes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smtClean="0"/>
              <a:t>	</a:t>
            </a:r>
            <a:endParaRPr lang="en-US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/>
              <a:t>« Li </a:t>
            </a:r>
            <a:r>
              <a:rPr lang="fr-BE" dirty="0" err="1"/>
              <a:t>cimitchère</a:t>
            </a:r>
            <a:r>
              <a:rPr lang="fr-BE" dirty="0"/>
              <a:t> des fusillés » par Fernand </a:t>
            </a:r>
            <a:r>
              <a:rPr lang="fr-BE" dirty="0" err="1"/>
              <a:t>Delrouwalle</a:t>
            </a:r>
            <a:r>
              <a:rPr lang="fr-BE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21930"/>
            <a:ext cx="438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d. </a:t>
            </a:r>
            <a:r>
              <a:rPr lang="fr-BE" dirty="0">
                <a:solidFill>
                  <a:srgbClr val="0070C0"/>
                </a:solidFill>
              </a:rPr>
              <a:t>Témoignages des victimes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/>
              <a:t>Éloge funèbre de Pierre </a:t>
            </a:r>
            <a:r>
              <a:rPr lang="fr-BE" dirty="0" err="1"/>
              <a:t>Dusautoit</a:t>
            </a:r>
            <a:r>
              <a:rPr lang="fr-BE" dirty="0"/>
              <a:t>, président du secteur </a:t>
            </a:r>
            <a:r>
              <a:rPr lang="fr-BE" dirty="0" smtClean="0"/>
              <a:t>Bressoux-Vennes-Amercœur de l’Armée de la Libération, [</a:t>
            </a:r>
            <a:r>
              <a:rPr lang="fr-BE" dirty="0"/>
              <a:t>1964].</a:t>
            </a:r>
            <a:endParaRPr lang="en-US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8640"/>
            <a:ext cx="4983016" cy="6468318"/>
          </a:xfrm>
        </p:spPr>
      </p:pic>
    </p:spTree>
    <p:extLst>
      <p:ext uri="{BB962C8B-B14F-4D97-AF65-F5344CB8AC3E}">
        <p14:creationId xmlns:p14="http://schemas.microsoft.com/office/powerpoint/2010/main" val="854434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3008313" cy="1162050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e. Victimes </a:t>
            </a:r>
            <a:r>
              <a:rPr lang="fr-BE" dirty="0">
                <a:solidFill>
                  <a:srgbClr val="0070C0"/>
                </a:solidFill>
              </a:rPr>
              <a:t>et familles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6632"/>
            <a:ext cx="5987008" cy="6431743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1777876"/>
          </a:xfrm>
        </p:spPr>
        <p:txBody>
          <a:bodyPr/>
          <a:lstStyle/>
          <a:p>
            <a:r>
              <a:rPr lang="fr-BE" dirty="0"/>
              <a:t>Dossier concernant les cérémonies organisées à l’occasion du transfert du corps de René </a:t>
            </a:r>
            <a:r>
              <a:rPr lang="fr-BE" dirty="0" err="1"/>
              <a:t>Jamar</a:t>
            </a:r>
            <a:r>
              <a:rPr lang="fr-BE" dirty="0"/>
              <a:t>, premier fusillé politique de Liège, du cimetière de Seraing au cimetière de Sainte-Walburge à Liège, le 17 décembre 1949</a:t>
            </a:r>
            <a:r>
              <a:rPr lang="fr-B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e. Victimes </a:t>
            </a:r>
            <a:r>
              <a:rPr lang="fr-BE" dirty="0">
                <a:solidFill>
                  <a:srgbClr val="0070C0"/>
                </a:solidFill>
              </a:rPr>
              <a:t>et familles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332656"/>
            <a:ext cx="4004175" cy="3168352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52737"/>
            <a:ext cx="3008313" cy="648072"/>
          </a:xfrm>
        </p:spPr>
        <p:txBody>
          <a:bodyPr>
            <a:normAutofit/>
          </a:bodyPr>
          <a:lstStyle/>
          <a:p>
            <a:r>
              <a:rPr lang="fr-BE" sz="2000" dirty="0" smtClean="0"/>
              <a:t>Cartes de membres</a:t>
            </a:r>
            <a:endParaRPr lang="en-US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4050183" cy="29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61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e) </a:t>
            </a:r>
            <a:r>
              <a:rPr lang="fr-BE" dirty="0">
                <a:solidFill>
                  <a:srgbClr val="0070C0"/>
                </a:solidFill>
              </a:rPr>
              <a:t>Victimes et familles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25" y="273050"/>
            <a:ext cx="3906799" cy="5853113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913780"/>
          </a:xfrm>
        </p:spPr>
        <p:txBody>
          <a:bodyPr>
            <a:normAutofit/>
          </a:bodyPr>
          <a:lstStyle/>
          <a:p>
            <a:r>
              <a:rPr lang="fr-BE" dirty="0" smtClean="0"/>
              <a:t>Fiches </a:t>
            </a:r>
            <a:r>
              <a:rPr lang="fr-BE" dirty="0"/>
              <a:t>des membres de l’a.s.b.l</a:t>
            </a:r>
            <a:r>
              <a:rPr lang="fr-BE" dirty="0" smtClean="0"/>
              <a:t>.  « Monument national à la Résistance »</a:t>
            </a:r>
            <a:r>
              <a:rPr lang="fr-BE" dirty="0"/>
              <a:t/>
            </a:r>
            <a:br>
              <a:rPr lang="fr-B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e) </a:t>
            </a:r>
            <a:r>
              <a:rPr lang="fr-BE" dirty="0">
                <a:solidFill>
                  <a:srgbClr val="0070C0"/>
                </a:solidFill>
              </a:rPr>
              <a:t>Victimes et familles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51" y="273050"/>
            <a:ext cx="3847748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6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Membres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760640"/>
          </a:xfrm>
        </p:spPr>
        <p:txBody>
          <a:bodyPr>
            <a:noAutofit/>
          </a:bodyPr>
          <a:lstStyle/>
          <a:p>
            <a:pPr lvl="0"/>
            <a:r>
              <a:rPr lang="fr-BE" sz="1200" dirty="0"/>
              <a:t>Fédération nationale des militaires mutilés invalides de guerre (F.N.I.)</a:t>
            </a:r>
            <a:endParaRPr lang="en-US" sz="1200" dirty="0"/>
          </a:p>
          <a:p>
            <a:pPr lvl="0"/>
            <a:r>
              <a:rPr lang="fr-BE" sz="1200" dirty="0"/>
              <a:t>Fédération nationale des combattants (F.N.C.)</a:t>
            </a:r>
            <a:endParaRPr lang="en-US" sz="1200" dirty="0"/>
          </a:p>
          <a:p>
            <a:pPr lvl="0"/>
            <a:r>
              <a:rPr lang="fr-BE" sz="1200" dirty="0"/>
              <a:t>Amicale des officiers de la campagne 14-18 (A.O.C.)</a:t>
            </a:r>
            <a:endParaRPr lang="en-US" sz="1200" dirty="0"/>
          </a:p>
          <a:p>
            <a:pPr lvl="0"/>
            <a:r>
              <a:rPr lang="fr-BE" sz="1200" dirty="0"/>
              <a:t>Amicale des sous-officiers (A.S.O.)</a:t>
            </a:r>
            <a:endParaRPr lang="en-US" sz="1200" dirty="0"/>
          </a:p>
          <a:p>
            <a:pPr lvl="0"/>
            <a:r>
              <a:rPr lang="fr-BE" sz="1200" dirty="0"/>
              <a:t>Association des prisonniers politiques et pro </a:t>
            </a:r>
            <a:r>
              <a:rPr lang="fr-BE" sz="1200" dirty="0" err="1"/>
              <a:t>patria</a:t>
            </a:r>
            <a:r>
              <a:rPr lang="fr-BE" sz="1200" dirty="0"/>
              <a:t> (U.P.P.)</a:t>
            </a:r>
            <a:endParaRPr lang="en-US" sz="1200" dirty="0"/>
          </a:p>
          <a:p>
            <a:pPr lvl="0"/>
            <a:r>
              <a:rPr lang="fr-BE" sz="1200" dirty="0"/>
              <a:t>Groupe liégeois des fraternelles</a:t>
            </a:r>
            <a:endParaRPr lang="en-US" sz="1200" dirty="0"/>
          </a:p>
          <a:p>
            <a:pPr lvl="0"/>
            <a:r>
              <a:rPr lang="fr-BE" sz="1200" dirty="0"/>
              <a:t>Union des mères et veuves de guerre (U.M.V.G.)</a:t>
            </a:r>
            <a:endParaRPr lang="en-US" sz="1200" dirty="0"/>
          </a:p>
          <a:p>
            <a:pPr lvl="0"/>
            <a:r>
              <a:rPr lang="fr-BE" sz="1200" dirty="0"/>
              <a:t>Fédération nationale des volontaires de guerre (F.N.V.G.)</a:t>
            </a:r>
            <a:endParaRPr lang="en-US" sz="1200" dirty="0"/>
          </a:p>
          <a:p>
            <a:pPr lvl="0"/>
            <a:r>
              <a:rPr lang="fr-BE" sz="1200" dirty="0"/>
              <a:t>Fédération nationale des prisonniers de guerre (F.N.P.G.)</a:t>
            </a:r>
            <a:endParaRPr lang="en-US" sz="1200" dirty="0"/>
          </a:p>
          <a:p>
            <a:pPr lvl="0"/>
            <a:r>
              <a:rPr lang="fr-BE" sz="1200" dirty="0"/>
              <a:t>Les plus grands mutilés anciens combattants</a:t>
            </a:r>
            <a:endParaRPr lang="en-US" sz="1200" dirty="0"/>
          </a:p>
          <a:p>
            <a:pPr lvl="0"/>
            <a:r>
              <a:rPr lang="fr-BE" sz="1200" dirty="0"/>
              <a:t>Union royale des mères, des veuves de guerre et des veuves d’invalides </a:t>
            </a:r>
            <a:endParaRPr lang="en-US" sz="1200" dirty="0"/>
          </a:p>
          <a:p>
            <a:pPr lvl="0"/>
            <a:r>
              <a:rPr lang="fr-BE" sz="1200" dirty="0"/>
              <a:t>Union des fraternelles 14-18 et 40-45 (U.F.A.C.)</a:t>
            </a:r>
            <a:endParaRPr lang="en-US" sz="1200" dirty="0"/>
          </a:p>
          <a:p>
            <a:pPr lvl="0"/>
            <a:r>
              <a:rPr lang="fr-BE" sz="1200" dirty="0"/>
              <a:t>Croix du feu</a:t>
            </a:r>
            <a:endParaRPr lang="en-US" sz="1200" dirty="0"/>
          </a:p>
          <a:p>
            <a:pPr lvl="0"/>
            <a:r>
              <a:rPr lang="fr-BE" sz="1200" dirty="0"/>
              <a:t>Forces belges de Grande-Bretagne (F.B.G.B.)</a:t>
            </a:r>
            <a:endParaRPr lang="en-US" sz="1200" dirty="0"/>
          </a:p>
          <a:p>
            <a:pPr lvl="0"/>
            <a:r>
              <a:rPr lang="fr-BE" sz="1200" dirty="0"/>
              <a:t>Union de la résistance (U.R.)</a:t>
            </a:r>
            <a:endParaRPr lang="en-US" sz="1200" dirty="0"/>
          </a:p>
          <a:p>
            <a:pPr lvl="0"/>
            <a:r>
              <a:rPr lang="fr-BE" sz="1200" dirty="0"/>
              <a:t>Cercle des sous-officiers pensionnés – Le Briscard</a:t>
            </a:r>
            <a:endParaRPr lang="en-US" sz="1200" dirty="0"/>
          </a:p>
          <a:p>
            <a:pPr lvl="0"/>
            <a:r>
              <a:rPr lang="fr-BE" sz="1200" dirty="0"/>
              <a:t>Vétérans du roi Albert</a:t>
            </a:r>
            <a:endParaRPr lang="en-US" sz="1200" dirty="0"/>
          </a:p>
          <a:p>
            <a:pPr lvl="0"/>
            <a:r>
              <a:rPr lang="fr-BE" sz="1200" dirty="0"/>
              <a:t>Vétérans de Léopold II</a:t>
            </a:r>
            <a:endParaRPr lang="en-US" sz="1200" dirty="0"/>
          </a:p>
          <a:p>
            <a:pPr lvl="0"/>
            <a:r>
              <a:rPr lang="fr-BE" sz="1200" dirty="0"/>
              <a:t>Croix de guerre belges</a:t>
            </a:r>
            <a:endParaRPr lang="en-US" sz="1200" dirty="0"/>
          </a:p>
          <a:p>
            <a:pPr lvl="0"/>
            <a:r>
              <a:rPr lang="fr-BE" sz="1200" dirty="0"/>
              <a:t>Fraternelle des garnisons des forts de Liège</a:t>
            </a:r>
            <a:endParaRPr lang="en-US" sz="1200" dirty="0"/>
          </a:p>
          <a:p>
            <a:pPr lvl="0"/>
            <a:r>
              <a:rPr lang="fr-BE" sz="1200" dirty="0"/>
              <a:t>Service D</a:t>
            </a:r>
            <a:endParaRPr lang="en-US" sz="1200" dirty="0"/>
          </a:p>
          <a:p>
            <a:pPr lvl="0"/>
            <a:r>
              <a:rPr lang="fr-BE" sz="1200" dirty="0"/>
              <a:t>Monument national à la résistance</a:t>
            </a:r>
            <a:endParaRPr lang="en-US" sz="1200" dirty="0"/>
          </a:p>
          <a:p>
            <a:pPr lvl="0"/>
            <a:r>
              <a:rPr lang="fr-BE" sz="1200" dirty="0"/>
              <a:t>Armée de la libération</a:t>
            </a:r>
            <a:endParaRPr lang="en-US" sz="1200" dirty="0"/>
          </a:p>
          <a:p>
            <a:pPr lvl="0"/>
            <a:r>
              <a:rPr lang="fr-BE" sz="1200" dirty="0"/>
              <a:t>Union nationale des anciens des armées d’occupation (U.N.A.O.)</a:t>
            </a:r>
            <a:endParaRPr lang="en-US" sz="1200" dirty="0"/>
          </a:p>
          <a:p>
            <a:pPr lvl="0"/>
            <a:r>
              <a:rPr lang="fr-BE" sz="1200" dirty="0"/>
              <a:t>Porte-drapeaux</a:t>
            </a:r>
            <a:endParaRPr lang="en-US" sz="1200" dirty="0"/>
          </a:p>
          <a:p>
            <a:pPr lvl="0"/>
            <a:r>
              <a:rPr lang="fr-BE" sz="1200" dirty="0"/>
              <a:t>Fédération nationale et royale des pensionnés et veuves de la </a:t>
            </a:r>
            <a:r>
              <a:rPr lang="fr-BE" sz="1200" dirty="0" smtClean="0"/>
              <a:t>gendarmerie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905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e</a:t>
            </a:r>
            <a:r>
              <a:rPr lang="fr-BE" dirty="0">
                <a:solidFill>
                  <a:srgbClr val="0070C0"/>
                </a:solidFill>
              </a:rPr>
              <a:t>.</a:t>
            </a:r>
            <a:r>
              <a:rPr lang="fr-BE" dirty="0" smtClean="0">
                <a:solidFill>
                  <a:srgbClr val="0070C0"/>
                </a:solidFill>
              </a:rPr>
              <a:t> Victimes et familles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76" y="273050"/>
            <a:ext cx="4690098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 smtClean="0"/>
              <a:t>Listes des fusillés inhumés à Hechtel ainsi que des fusillés et des corps inhumés à la Citadelle.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rgbClr val="0070C0"/>
                </a:solidFill>
              </a:rPr>
              <a:t>e. Victimes et familles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8640"/>
            <a:ext cx="4840224" cy="2953512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841772"/>
          </a:xfrm>
        </p:spPr>
        <p:txBody>
          <a:bodyPr>
            <a:normAutofit fontScale="92500" lnSpcReduction="10000"/>
          </a:bodyPr>
          <a:lstStyle/>
          <a:p>
            <a:r>
              <a:rPr lang="fr-BE"/>
              <a:t>Funérailles </a:t>
            </a:r>
            <a:r>
              <a:rPr lang="fr-BE" smtClean="0"/>
              <a:t>en 1945, à </a:t>
            </a:r>
            <a:r>
              <a:rPr lang="fr-BE" dirty="0"/>
              <a:t>Tilleur </a:t>
            </a:r>
            <a:r>
              <a:rPr lang="fr-BE" dirty="0" smtClean="0"/>
              <a:t>des résistants </a:t>
            </a:r>
            <a:r>
              <a:rPr lang="fr-BE" dirty="0"/>
              <a:t>Ernest Omer et Jean Derwael, fusillés en 1942 à </a:t>
            </a:r>
            <a:r>
              <a:rPr lang="fr-BE" dirty="0" err="1"/>
              <a:t>Beverlo</a:t>
            </a:r>
            <a:r>
              <a:rPr lang="fr-BE" dirty="0"/>
              <a:t>.</a:t>
            </a:r>
            <a:br>
              <a:rPr lang="fr-BE" dirty="0"/>
            </a:b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4721352" cy="29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06688" cy="706090"/>
          </a:xfrm>
        </p:spPr>
        <p:txBody>
          <a:bodyPr>
            <a:normAutofit/>
          </a:bodyPr>
          <a:lstStyle/>
          <a:p>
            <a:r>
              <a:rPr lang="fr-BE" sz="2000" b="1" dirty="0">
                <a:solidFill>
                  <a:srgbClr val="0070C0"/>
                </a:solidFill>
              </a:rPr>
              <a:t>e. Victimes et familles</a:t>
            </a:r>
            <a:endParaRPr lang="en-US" sz="2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99992" y="1844824"/>
            <a:ext cx="2952328" cy="53265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BE" dirty="0" smtClean="0"/>
              <a:t>Fiches d’adhésion des familles de fusillés de l’Enclos</a:t>
            </a:r>
            <a:endParaRPr lang="en-US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038600" cy="2866429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08920"/>
            <a:ext cx="3961147" cy="28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g. Revues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 smtClean="0"/>
              <a:t>«</a:t>
            </a:r>
            <a:r>
              <a:rPr lang="fr-BE" dirty="0"/>
              <a:t> Bulletin d’information de l’Amicale féminine de la Résistance </a:t>
            </a:r>
            <a:r>
              <a:rPr lang="fr-BE" dirty="0" smtClean="0"/>
              <a:t>», mars 1967</a:t>
            </a:r>
            <a:endParaRPr lang="en-US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3" y="273050"/>
            <a:ext cx="4195884" cy="5853113"/>
          </a:xfrm>
        </p:spPr>
      </p:pic>
    </p:spTree>
    <p:extLst>
      <p:ext uri="{BB962C8B-B14F-4D97-AF65-F5344CB8AC3E}">
        <p14:creationId xmlns:p14="http://schemas.microsoft.com/office/powerpoint/2010/main" val="3741943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BE" dirty="0" smtClean="0">
                <a:solidFill>
                  <a:srgbClr val="0070C0"/>
                </a:solidFill>
              </a:rPr>
              <a:t>h. Documentation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68" y="1601565"/>
            <a:ext cx="5633812" cy="4092304"/>
          </a:xfrm>
        </p:spPr>
      </p:pic>
      <p:sp>
        <p:nvSpPr>
          <p:cNvPr id="6" name="ZoneTexte 5"/>
          <p:cNvSpPr txBox="1"/>
          <p:nvPr/>
        </p:nvSpPr>
        <p:spPr>
          <a:xfrm>
            <a:off x="1043608" y="58052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Blockhaus </a:t>
            </a:r>
            <a:r>
              <a:rPr lang="fr-BE" dirty="0"/>
              <a:t>place de </a:t>
            </a:r>
            <a:r>
              <a:rPr lang="fr-BE" dirty="0" smtClean="0"/>
              <a:t>l’Opéra [</a:t>
            </a:r>
            <a:r>
              <a:rPr lang="fr-BE" dirty="0"/>
              <a:t>1944 ou 1945].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97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9646"/>
          </a:xfrm>
        </p:spPr>
        <p:txBody>
          <a:bodyPr/>
          <a:lstStyle/>
          <a:p>
            <a:r>
              <a:rPr lang="fr-BE" dirty="0" smtClean="0">
                <a:solidFill>
                  <a:srgbClr val="0070C0"/>
                </a:solidFill>
              </a:rPr>
              <a:t>h. Documentation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2599365" cy="6074483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 smtClean="0"/>
              <a:t>Nombreuses coupures de presse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38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835696" y="332656"/>
            <a:ext cx="5111750" cy="64807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II. Fonds Pierre </a:t>
            </a:r>
            <a:r>
              <a:rPr lang="fr-BE" dirty="0" smtClean="0"/>
              <a:t>Clerdent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1810544" cy="4691063"/>
          </a:xfrm>
        </p:spPr>
        <p:txBody>
          <a:bodyPr/>
          <a:lstStyle/>
          <a:p>
            <a:r>
              <a:rPr lang="fr-BE" dirty="0" smtClean="0"/>
              <a:t>Gouverneur </a:t>
            </a:r>
            <a:r>
              <a:rPr lang="fr-BE" dirty="0"/>
              <a:t>de la province de Liège et président du conseil </a:t>
            </a:r>
            <a:r>
              <a:rPr lang="fr-BE" dirty="0" smtClean="0"/>
              <a:t>d’administration de l’asbl du Monument national à la Résistance.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82" y="1412776"/>
            <a:ext cx="6491394" cy="46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82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BE" sz="4000" dirty="0"/>
              <a:t>II. </a:t>
            </a:r>
            <a:r>
              <a:rPr lang="fr-BE" sz="4000" dirty="0" smtClean="0"/>
              <a:t>Fonds Pierre </a:t>
            </a:r>
            <a:r>
              <a:rPr lang="fr-BE" sz="4000" dirty="0"/>
              <a:t>Clerdent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392488"/>
          </a:xfrm>
        </p:spPr>
        <p:txBody>
          <a:bodyPr>
            <a:normAutofit fontScale="85000" lnSpcReduction="10000"/>
          </a:bodyPr>
          <a:lstStyle/>
          <a:p>
            <a:r>
              <a:rPr lang="fr-BE" dirty="0" smtClean="0"/>
              <a:t>Monument </a:t>
            </a:r>
            <a:r>
              <a:rPr lang="fr-BE" dirty="0"/>
              <a:t>national à la résistance (1946-2005)</a:t>
            </a:r>
          </a:p>
          <a:p>
            <a:r>
              <a:rPr lang="fr-BE" dirty="0"/>
              <a:t>Enclos des fusillés (1986-2004)</a:t>
            </a:r>
          </a:p>
          <a:p>
            <a:r>
              <a:rPr lang="fr-BE" dirty="0" smtClean="0"/>
              <a:t>Commémorations </a:t>
            </a:r>
            <a:r>
              <a:rPr lang="fr-BE" dirty="0"/>
              <a:t>des </a:t>
            </a:r>
            <a:r>
              <a:rPr lang="fr-BE" dirty="0" smtClean="0"/>
              <a:t>anniversaires </a:t>
            </a:r>
            <a:r>
              <a:rPr lang="fr-BE" dirty="0"/>
              <a:t>de la </a:t>
            </a:r>
            <a:r>
              <a:rPr lang="fr-BE" dirty="0" smtClean="0"/>
              <a:t>libération.</a:t>
            </a:r>
          </a:p>
          <a:p>
            <a:r>
              <a:rPr lang="fr-BE" dirty="0" smtClean="0"/>
              <a:t>a.s.b.l</a:t>
            </a:r>
            <a:r>
              <a:rPr lang="fr-BE" dirty="0"/>
              <a:t>. «M.N.R.»</a:t>
            </a:r>
          </a:p>
          <a:p>
            <a:pPr lvl="1"/>
            <a:r>
              <a:rPr lang="fr-BE" dirty="0"/>
              <a:t>procès-verbaux des séances des années 1990 et 2000</a:t>
            </a:r>
          </a:p>
          <a:p>
            <a:pPr lvl="1"/>
            <a:r>
              <a:rPr lang="fr-BE" dirty="0"/>
              <a:t>statuts et modifications.</a:t>
            </a:r>
            <a:endParaRPr lang="en-US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Ces </a:t>
            </a:r>
            <a:r>
              <a:rPr lang="fr-BE" dirty="0"/>
              <a:t>archives fournissent des informations sur une période plus récente (des années 1980 aux années 2000) que celle couverte par le fonds du Comité </a:t>
            </a:r>
            <a:r>
              <a:rPr lang="fr-BE" dirty="0" smtClean="0"/>
              <a:t>d’entente.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47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9646"/>
          </a:xfrm>
        </p:spPr>
        <p:txBody>
          <a:bodyPr/>
          <a:lstStyle/>
          <a:p>
            <a:r>
              <a:rPr lang="fr-BE" dirty="0"/>
              <a:t>II. Fonds Pierre Clerdent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4482959" cy="6451667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467544" y="836712"/>
            <a:ext cx="3008313" cy="4691063"/>
          </a:xfrm>
        </p:spPr>
        <p:txBody>
          <a:bodyPr/>
          <a:lstStyle/>
          <a:p>
            <a:r>
              <a:rPr lang="fr-BE" dirty="0"/>
              <a:t>Armée de la libération (1947-2005</a:t>
            </a:r>
            <a:r>
              <a:rPr lang="fr-BE" dirty="0" smtClean="0"/>
              <a:t>)</a:t>
            </a:r>
          </a:p>
          <a:p>
            <a:endParaRPr lang="fr-BE" dirty="0"/>
          </a:p>
          <a:p>
            <a:r>
              <a:rPr lang="fr-FR" dirty="0" smtClean="0"/>
              <a:t>"</a:t>
            </a:r>
            <a:r>
              <a:rPr lang="fr-FR" dirty="0"/>
              <a:t>Relation de l'explosion du tank allemand au carrefour de Fontainebleau, à Liège, le 7 septembre </a:t>
            </a:r>
            <a:r>
              <a:rPr lang="fr-FR" dirty="0" smtClean="0"/>
              <a:t>1944".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50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III. Autres dépôts d’archives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Service Archives des Victimes de la Guerre</a:t>
            </a:r>
          </a:p>
          <a:p>
            <a:pPr lvl="1"/>
            <a:r>
              <a:rPr lang="fr-FR" dirty="0" smtClean="0"/>
              <a:t>Dossiers SDR</a:t>
            </a:r>
          </a:p>
          <a:p>
            <a:pPr lvl="1"/>
            <a:r>
              <a:rPr lang="fr-FR" dirty="0" smtClean="0"/>
              <a:t>Dossiers statuts</a:t>
            </a:r>
          </a:p>
          <a:p>
            <a:pPr marL="914400" lvl="2" indent="0">
              <a:buNone/>
            </a:pPr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CEGES</a:t>
            </a:r>
          </a:p>
          <a:p>
            <a:pPr marL="857250" lvl="1" indent="-457200"/>
            <a:r>
              <a:rPr lang="fr-FR" sz="2700" dirty="0"/>
              <a:t>Amicale Zéro – Liège</a:t>
            </a:r>
          </a:p>
          <a:p>
            <a:pPr marL="857250" lvl="1" indent="-457200"/>
            <a:r>
              <a:rPr lang="fr-FR" dirty="0" smtClean="0"/>
              <a:t>Comité de la messe du 3e dimanche de septembre</a:t>
            </a:r>
          </a:p>
          <a:p>
            <a:pPr marL="857250" lvl="1" indent="-457200"/>
            <a:r>
              <a:rPr lang="fr-FR" dirty="0" smtClean="0"/>
              <a:t>Comités du XXVe anniversaire de la victoire et de la libération des camps et du XXXe anniversaire de la victoire et de la libération des camps</a:t>
            </a:r>
          </a:p>
          <a:p>
            <a:pPr marL="857250" lvl="1" indent="-457200"/>
            <a:r>
              <a:rPr lang="fr-FR" dirty="0" smtClean="0"/>
              <a:t>Fonds </a:t>
            </a:r>
            <a:r>
              <a:rPr lang="fr-FR" dirty="0" err="1" smtClean="0"/>
              <a:t>Walthère</a:t>
            </a:r>
            <a:r>
              <a:rPr lang="fr-FR" dirty="0" smtClean="0"/>
              <a:t> </a:t>
            </a:r>
            <a:r>
              <a:rPr lang="fr-FR" dirty="0" err="1" smtClean="0"/>
              <a:t>Dewé</a:t>
            </a:r>
            <a:endParaRPr lang="fr-FR" dirty="0" smtClean="0"/>
          </a:p>
          <a:p>
            <a:pPr marL="857250" lvl="1" indent="-457200"/>
            <a:r>
              <a:rPr lang="fr-FR" dirty="0" smtClean="0"/>
              <a:t>Fonds chanoine </a:t>
            </a:r>
            <a:r>
              <a:rPr lang="fr-FR" dirty="0" err="1" smtClean="0"/>
              <a:t>Voncken</a:t>
            </a:r>
            <a:endParaRPr lang="fr-FR" dirty="0" smtClean="0"/>
          </a:p>
          <a:p>
            <a:pPr marL="857250" lvl="1" indent="-457200"/>
            <a:r>
              <a:rPr lang="fr-FR" dirty="0" smtClean="0"/>
              <a:t>Fédération nationale des militaires mutilés et invalides de la guerre. Section de Liège</a:t>
            </a:r>
          </a:p>
          <a:p>
            <a:pPr marL="857250" lvl="1" indent="-457200"/>
            <a:r>
              <a:rPr lang="fr-FR" dirty="0" smtClean="0"/>
              <a:t>Union nationale des évadés de guerre. Comité provincial de Liège</a:t>
            </a:r>
          </a:p>
          <a:p>
            <a:pPr marL="857250" lvl="1" indent="-457200"/>
            <a:r>
              <a:rPr lang="fr-FR" dirty="0" smtClean="0"/>
              <a:t>Photographies de l’Enclos des fusillés dans les fonds De </a:t>
            </a:r>
            <a:r>
              <a:rPr lang="fr-FR" dirty="0" err="1" smtClean="0"/>
              <a:t>Groot-Pletsier</a:t>
            </a:r>
            <a:r>
              <a:rPr lang="fr-FR" dirty="0" smtClean="0"/>
              <a:t> et le fonds d’archives Émilie </a:t>
            </a:r>
            <a:r>
              <a:rPr lang="fr-FR" dirty="0" err="1" smtClean="0"/>
              <a:t>Horotte</a:t>
            </a:r>
            <a:r>
              <a:rPr lang="fr-FR" dirty="0" smtClean="0"/>
              <a:t>-Legros</a:t>
            </a:r>
          </a:p>
          <a:p>
            <a:pPr marL="857250" lvl="1" indent="-457200"/>
            <a:r>
              <a:rPr lang="fr-FR" dirty="0" smtClean="0"/>
              <a:t>Fonds Achille </a:t>
            </a:r>
            <a:r>
              <a:rPr lang="fr-FR" dirty="0" err="1" smtClean="0"/>
              <a:t>Simoens</a:t>
            </a:r>
            <a:r>
              <a:rPr lang="fr-FR" dirty="0" smtClean="0"/>
              <a:t> concernant la résistance et les cérémonies patriotiques [1941-1980] : dossier relatif à la commémoration du souvenir des fusillés de la Citadelle de Liège et à l’hommage à l’abbé Mathieu </a:t>
            </a:r>
            <a:r>
              <a:rPr lang="fr-FR" dirty="0" err="1" smtClean="0"/>
              <a:t>Voncken</a:t>
            </a:r>
            <a:r>
              <a:rPr lang="fr-FR" dirty="0" smtClean="0"/>
              <a:t>, aumônier.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8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4316288" cy="57214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fr-BE" sz="1900" b="1" dirty="0" smtClean="0"/>
          </a:p>
          <a:p>
            <a:pPr marL="0" lvl="0" indent="0" algn="ctr">
              <a:buNone/>
            </a:pPr>
            <a:r>
              <a:rPr lang="fr-BE" dirty="0" smtClean="0">
                <a:solidFill>
                  <a:srgbClr val="0070C0"/>
                </a:solidFill>
              </a:rPr>
              <a:t>Home </a:t>
            </a:r>
            <a:r>
              <a:rPr lang="fr-BE" dirty="0">
                <a:solidFill>
                  <a:srgbClr val="0070C0"/>
                </a:solidFill>
              </a:rPr>
              <a:t>des </a:t>
            </a:r>
            <a:r>
              <a:rPr lang="fr-BE" dirty="0" smtClean="0">
                <a:solidFill>
                  <a:srgbClr val="0070C0"/>
                </a:solidFill>
              </a:rPr>
              <a:t>invalides</a:t>
            </a:r>
          </a:p>
          <a:p>
            <a:pPr marL="514350" lvl="0" indent="-514350" algn="ctr">
              <a:buAutoNum type="arabicPeriod"/>
            </a:pPr>
            <a:endParaRPr lang="en-US" sz="1900" dirty="0">
              <a:solidFill>
                <a:srgbClr val="0070C0"/>
              </a:solidFill>
            </a:endParaRPr>
          </a:p>
          <a:p>
            <a:r>
              <a:rPr lang="fr-BE" dirty="0"/>
              <a:t>La Fédération nationale des militaires mutilés et invalides de la guerre (F.N.I.) achète, au début du XXe siècle, l’ancien hôtel de Méan, Mont Saint-Martin à Liège</a:t>
            </a:r>
            <a:r>
              <a:rPr lang="fr-BE" dirty="0" smtClean="0"/>
              <a:t>.</a:t>
            </a:r>
          </a:p>
          <a:p>
            <a:endParaRPr lang="en-US" dirty="0"/>
          </a:p>
          <a:p>
            <a:r>
              <a:rPr lang="fr-BE" dirty="0" smtClean="0"/>
              <a:t>1920-1923 : société </a:t>
            </a:r>
            <a:r>
              <a:rPr lang="fr-BE" dirty="0"/>
              <a:t>civile puis asbl « Le Home des invalides </a:t>
            </a:r>
            <a:r>
              <a:rPr lang="fr-BE" dirty="0" smtClean="0"/>
              <a:t>»</a:t>
            </a:r>
          </a:p>
          <a:p>
            <a:endParaRPr lang="fr-BE" dirty="0" smtClean="0"/>
          </a:p>
          <a:p>
            <a:endParaRPr lang="en-US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74961"/>
            <a:ext cx="4038600" cy="3176441"/>
          </a:xfrm>
        </p:spPr>
      </p:pic>
    </p:spTree>
    <p:extLst>
      <p:ext uri="{BB962C8B-B14F-4D97-AF65-F5344CB8AC3E}">
        <p14:creationId xmlns:p14="http://schemas.microsoft.com/office/powerpoint/2010/main" val="36686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III. Autres dépôts d’archives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Commission royale des monuments, sites et fouilles</a:t>
            </a:r>
          </a:p>
          <a:p>
            <a:pPr lvl="1"/>
            <a:r>
              <a:rPr lang="fr-FR" dirty="0" smtClean="0"/>
              <a:t>Monument national à la Résistance (1945-1952)</a:t>
            </a:r>
          </a:p>
          <a:p>
            <a:pPr lvl="1"/>
            <a:r>
              <a:rPr lang="fr-FR" dirty="0" smtClean="0"/>
              <a:t>Monument au roi Albert (1935-1950)</a:t>
            </a:r>
          </a:p>
          <a:p>
            <a:pPr lvl="1"/>
            <a:r>
              <a:rPr lang="fr-FR" dirty="0" smtClean="0"/>
              <a:t>Plaques commémoratives de l’épopée de l’Atlas V et de l’Anna (1920-1939)</a:t>
            </a:r>
          </a:p>
          <a:p>
            <a:pPr lvl="1"/>
            <a:r>
              <a:rPr lang="fr-FR" dirty="0" smtClean="0"/>
              <a:t>Monument à Dieudonné </a:t>
            </a:r>
            <a:r>
              <a:rPr lang="fr-FR" dirty="0" err="1" smtClean="0"/>
              <a:t>Lambrecht</a:t>
            </a:r>
            <a:r>
              <a:rPr lang="fr-FR" dirty="0" smtClean="0"/>
              <a:t> (1926-1929)</a:t>
            </a:r>
          </a:p>
          <a:p>
            <a:r>
              <a:rPr lang="fr-FR" dirty="0">
                <a:solidFill>
                  <a:srgbClr val="FF0000"/>
                </a:solidFill>
              </a:rPr>
              <a:t>Institut d’histoire ouvrière, économique et </a:t>
            </a:r>
            <a:r>
              <a:rPr lang="fr-FR" dirty="0" smtClean="0">
                <a:solidFill>
                  <a:srgbClr val="FF0000"/>
                </a:solidFill>
              </a:rPr>
              <a:t>sociale (IHOES)</a:t>
            </a:r>
          </a:p>
          <a:p>
            <a:pPr lvl="1"/>
            <a:r>
              <a:rPr lang="fr-FR" dirty="0" smtClean="0"/>
              <a:t>Armée de la libération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Institut liégeois d’histoire sociale</a:t>
            </a:r>
          </a:p>
          <a:p>
            <a:pPr lvl="1"/>
            <a:r>
              <a:rPr lang="fr-FR" dirty="0" smtClean="0"/>
              <a:t>Dossiers </a:t>
            </a:r>
            <a:r>
              <a:rPr lang="fr-FR" dirty="0" smtClean="0"/>
              <a:t>ou photographies relatifs au Monument national à la résistance ou au projet de musée de la Résistance à Liège.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Centre liégeois d’histoire et d’archéologie militaires </a:t>
            </a:r>
            <a:r>
              <a:rPr lang="fr-FR" dirty="0" smtClean="0"/>
              <a:t>(CLHAM)</a:t>
            </a:r>
          </a:p>
          <a:p>
            <a:pPr lvl="1"/>
            <a:r>
              <a:rPr lang="fr-FR" dirty="0" smtClean="0"/>
              <a:t>Bastion des fusillés de la Chartreuse.</a:t>
            </a:r>
          </a:p>
          <a:p>
            <a:r>
              <a:rPr lang="fr-FR" dirty="0" smtClean="0"/>
              <a:t>Médiathèque des </a:t>
            </a:r>
            <a:r>
              <a:rPr lang="fr-FR" dirty="0" smtClean="0">
                <a:solidFill>
                  <a:srgbClr val="FF0000"/>
                </a:solidFill>
              </a:rPr>
              <a:t>Territoires de la mémoire</a:t>
            </a:r>
          </a:p>
          <a:p>
            <a:pPr lvl="1"/>
            <a:r>
              <a:rPr lang="fr-FR" dirty="0" smtClean="0"/>
              <a:t>essentiellement des publications.</a:t>
            </a:r>
          </a:p>
        </p:txBody>
      </p:sp>
    </p:spTree>
    <p:extLst>
      <p:ext uri="{BB962C8B-B14F-4D97-AF65-F5344CB8AC3E}">
        <p14:creationId xmlns:p14="http://schemas.microsoft.com/office/powerpoint/2010/main" val="4159985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07504" y="260648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r-BE" dirty="0" smtClean="0"/>
              <a:t>Inventaire des archives du Comité d’entente</a:t>
            </a:r>
            <a:endParaRPr lang="en-US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2797073" cy="3951288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4499992" y="764704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r-BE" dirty="0"/>
              <a:t>Inventaire des archives </a:t>
            </a:r>
            <a:r>
              <a:rPr lang="fr-BE" dirty="0" smtClean="0"/>
              <a:t>de Pierre Clerdent</a:t>
            </a:r>
            <a:endParaRPr lang="en-US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399893"/>
            <a:ext cx="4711422" cy="4726270"/>
          </a:xfrm>
        </p:spPr>
      </p:pic>
    </p:spTree>
    <p:extLst>
      <p:ext uri="{BB962C8B-B14F-4D97-AF65-F5344CB8AC3E}">
        <p14:creationId xmlns:p14="http://schemas.microsoft.com/office/powerpoint/2010/main" val="2815699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67088"/>
            <a:ext cx="4977059" cy="3955772"/>
          </a:xfrm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251520" y="188641"/>
            <a:ext cx="8568952" cy="2232247"/>
          </a:xfrm>
        </p:spPr>
        <p:txBody>
          <a:bodyPr>
            <a:normAutofit fontScale="85000" lnSpcReduction="10000"/>
          </a:bodyPr>
          <a:lstStyle/>
          <a:p>
            <a:r>
              <a:rPr lang="fr-BE" dirty="0">
                <a:sym typeface="Wingdings"/>
              </a:rPr>
              <a:t>But : </a:t>
            </a:r>
            <a:r>
              <a:rPr lang="fr-BE" dirty="0"/>
              <a:t>acquisition, occupation et exploitation d’immeubles pour</a:t>
            </a:r>
          </a:p>
          <a:p>
            <a:pPr lvl="1"/>
            <a:r>
              <a:rPr lang="fr-BE" dirty="0"/>
              <a:t>y établir les services et bureaux :</a:t>
            </a:r>
          </a:p>
          <a:p>
            <a:pPr lvl="2"/>
            <a:r>
              <a:rPr lang="fr-BE" dirty="0"/>
              <a:t>de la section liégeoise de la F.N.I.</a:t>
            </a:r>
          </a:p>
          <a:p>
            <a:pPr lvl="2"/>
            <a:r>
              <a:rPr lang="fr-BE" dirty="0"/>
              <a:t>de son comité d’arrondissement de Liège</a:t>
            </a:r>
          </a:p>
          <a:p>
            <a:pPr lvl="2"/>
            <a:r>
              <a:rPr lang="fr-BE" dirty="0"/>
              <a:t>de l’Œuvre nationale des invalides de la guerre</a:t>
            </a:r>
          </a:p>
          <a:p>
            <a:pPr lvl="1"/>
            <a:r>
              <a:rPr lang="fr-BE" dirty="0"/>
              <a:t>des locaux de récréation (salles de spectacles et de jeux, bibliothèque, buffet</a:t>
            </a:r>
            <a:r>
              <a:rPr lang="fr-BE" dirty="0" smtClean="0"/>
              <a:t>…).</a:t>
            </a:r>
            <a:endParaRPr lang="fr-B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648072"/>
          </a:xfrm>
        </p:spPr>
        <p:txBody>
          <a:bodyPr>
            <a:normAutofit/>
          </a:bodyPr>
          <a:lstStyle/>
          <a:p>
            <a:pPr marL="0" indent="0"/>
            <a:r>
              <a:rPr lang="fr-BE" sz="3600" dirty="0" smtClean="0">
                <a:solidFill>
                  <a:srgbClr val="0070C0"/>
                </a:solidFill>
              </a:rPr>
              <a:t>1. </a:t>
            </a:r>
            <a:r>
              <a:rPr lang="fr-FR" sz="3600" dirty="0" smtClean="0">
                <a:solidFill>
                  <a:srgbClr val="0070C0"/>
                </a:solidFill>
              </a:rPr>
              <a:t>Asbl « Monument national à la résistance »</a:t>
            </a:r>
            <a:endParaRPr lang="en-US" sz="40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560419" cy="50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7920880" cy="108012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fr-BE" dirty="0" smtClean="0"/>
              <a:t>But premier : faire </a:t>
            </a:r>
            <a:r>
              <a:rPr lang="fr-BE" dirty="0"/>
              <a:t>élever à l’Enclos des fusillés à la Citadelle de Liège, une stèle à la mémoire des résistants fusillés par les </a:t>
            </a:r>
            <a:r>
              <a:rPr lang="fr-BE" dirty="0" smtClean="0"/>
              <a:t>nazis</a:t>
            </a:r>
            <a:endParaRPr lang="en-US" dirty="0"/>
          </a:p>
          <a:p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76872"/>
            <a:ext cx="4896544" cy="3658356"/>
          </a:xfrm>
        </p:spPr>
      </p:pic>
    </p:spTree>
    <p:extLst>
      <p:ext uri="{BB962C8B-B14F-4D97-AF65-F5344CB8AC3E}">
        <p14:creationId xmlns:p14="http://schemas.microsoft.com/office/powerpoint/2010/main" val="3440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764704"/>
            <a:ext cx="8435280" cy="5976664"/>
          </a:xfrm>
        </p:spPr>
        <p:txBody>
          <a:bodyPr>
            <a:normAutofit/>
          </a:bodyPr>
          <a:lstStyle/>
          <a:p>
            <a:pPr lvl="1"/>
            <a:r>
              <a:rPr lang="fr-BE" sz="1800" dirty="0" smtClean="0"/>
              <a:t>1945 : l’a.s.b.l. reçoit de l’armée belge l’autorisation exclusive d’entretenir l’Enclos des fusillés de la Citadelle.</a:t>
            </a:r>
          </a:p>
          <a:p>
            <a:pPr lvl="1"/>
            <a:endParaRPr lang="fr-BE" sz="1800" dirty="0"/>
          </a:p>
          <a:p>
            <a:pPr lvl="1"/>
            <a:endParaRPr lang="en-US" sz="1800" dirty="0" smtClean="0"/>
          </a:p>
          <a:p>
            <a:pPr lvl="1"/>
            <a:endParaRPr lang="fr-BE" sz="1800" dirty="0" smtClean="0"/>
          </a:p>
          <a:p>
            <a:pPr lvl="1"/>
            <a:endParaRPr lang="fr-BE" sz="1800" dirty="0"/>
          </a:p>
          <a:p>
            <a:pPr lvl="1"/>
            <a:endParaRPr lang="fr-BE" sz="1800" dirty="0" smtClean="0"/>
          </a:p>
          <a:p>
            <a:pPr lvl="1"/>
            <a:endParaRPr lang="fr-BE" sz="1800" dirty="0"/>
          </a:p>
          <a:p>
            <a:pPr lvl="1"/>
            <a:endParaRPr lang="fr-BE" sz="1800" dirty="0" smtClean="0"/>
          </a:p>
          <a:p>
            <a:pPr lvl="1"/>
            <a:endParaRPr lang="fr-BE" sz="1800" dirty="0"/>
          </a:p>
          <a:p>
            <a:pPr lvl="1"/>
            <a:endParaRPr lang="fr-BE" sz="1800" dirty="0" smtClean="0"/>
          </a:p>
          <a:p>
            <a:pPr lvl="1"/>
            <a:r>
              <a:rPr lang="fr-BE" sz="1800" dirty="0" smtClean="0"/>
              <a:t>1968 : nouvelle convention avec la ville de Liège qui a acheté le terrain de la Citadelle pour y ériger un hôpital.</a:t>
            </a:r>
            <a:endParaRPr lang="en-US" sz="1800" dirty="0" smtClean="0"/>
          </a:p>
          <a:p>
            <a:pPr lvl="1"/>
            <a:r>
              <a:rPr lang="fr-BE" sz="1800" dirty="0" smtClean="0"/>
              <a:t>1994 : la ville de Liège cède l’Enclos des fusillés à l’État belge pour un franc symbolique.</a:t>
            </a:r>
            <a:endParaRPr lang="en-US" sz="1800" dirty="0" smtClean="0"/>
          </a:p>
          <a:p>
            <a:pPr lvl="1"/>
            <a:r>
              <a:rPr lang="fr-BE" sz="1800" dirty="0" smtClean="0"/>
              <a:t>En collaboration avec le Comité de la messe du 3e dimanche de septembre, l’a.s.b.l. organise chaque année une cérémonie à la mémoire des héros de la résistance.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36989"/>
            <a:ext cx="4283968" cy="285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pPr lvl="0"/>
            <a:r>
              <a:rPr lang="fr-BE" dirty="0" smtClean="0"/>
              <a:t>L’Enclos des fusillés doit rester un sanctuaire</a:t>
            </a:r>
          </a:p>
          <a:p>
            <a:pPr lvl="0"/>
            <a:r>
              <a:rPr lang="fr-BE" dirty="0" smtClean="0"/>
              <a:t>But second : élever </a:t>
            </a:r>
            <a:r>
              <a:rPr lang="fr-BE" dirty="0"/>
              <a:t>au </a:t>
            </a:r>
            <a:r>
              <a:rPr lang="fr-BE" dirty="0" smtClean="0"/>
              <a:t>centre-ville </a:t>
            </a:r>
            <a:r>
              <a:rPr lang="fr-BE" dirty="0"/>
              <a:t>de </a:t>
            </a:r>
            <a:r>
              <a:rPr lang="fr-BE" dirty="0" smtClean="0"/>
              <a:t>Liège, </a:t>
            </a:r>
            <a:r>
              <a:rPr lang="fr-BE" dirty="0"/>
              <a:t>un monument national </a:t>
            </a:r>
            <a:r>
              <a:rPr lang="fr-BE" dirty="0" smtClean="0"/>
              <a:t>qui inscrirait dans la pierre et le bronze la présence vivante de la Résistance </a:t>
            </a:r>
          </a:p>
          <a:p>
            <a:pPr lvl="1"/>
            <a:r>
              <a:rPr lang="fr-BE" dirty="0" smtClean="0"/>
              <a:t>1949 : la </a:t>
            </a:r>
            <a:r>
              <a:rPr lang="fr-BE" dirty="0"/>
              <a:t>ville de Liège octroie l’emplacement des Terrasses (bd d’Avroy) </a:t>
            </a:r>
            <a:endParaRPr lang="en-US" dirty="0"/>
          </a:p>
          <a:p>
            <a:pPr lvl="1"/>
            <a:r>
              <a:rPr lang="fr-BE" dirty="0" smtClean="0"/>
              <a:t>1949 : 2e concours. </a:t>
            </a:r>
            <a:r>
              <a:rPr lang="fr-BE" dirty="0"/>
              <a:t>Le projet de l’architecte Paul Etienne et du sculpteur Louis Dupont, imaginant notamment deux sculptures symbolisant les résistances armée et civile, est choisi.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1656</Words>
  <Application>Microsoft Office PowerPoint</Application>
  <PresentationFormat>Affichage à l'écran (4:3)</PresentationFormat>
  <Paragraphs>196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La mémoire de la Résistance aux Archives de l’État à Liège </vt:lpstr>
      <vt:lpstr>I. Fonds du Comité d’entente des groupements patriotiques </vt:lpstr>
      <vt:lpstr>Membres</vt:lpstr>
      <vt:lpstr>Présentation PowerPoint</vt:lpstr>
      <vt:lpstr>Présentation PowerPoint</vt:lpstr>
      <vt:lpstr>1. Asbl « Monument national à la résistance »</vt:lpstr>
      <vt:lpstr>Présentation PowerPoint</vt:lpstr>
      <vt:lpstr>Présentation PowerPoint</vt:lpstr>
      <vt:lpstr>Présentation PowerPoint</vt:lpstr>
      <vt:lpstr>Présentation PowerPoint</vt:lpstr>
      <vt:lpstr>2. Autres associations</vt:lpstr>
      <vt:lpstr>3. Contenu du fonds</vt:lpstr>
      <vt:lpstr>Administration   </vt:lpstr>
      <vt:lpstr>b. Érection des monuments</vt:lpstr>
      <vt:lpstr>Présentation PowerPoint</vt:lpstr>
      <vt:lpstr>c. Cérémonies</vt:lpstr>
      <vt:lpstr>Présentation PowerPoint</vt:lpstr>
      <vt:lpstr>Présentation PowerPoint</vt:lpstr>
      <vt:lpstr>d. Témoignages des victimes</vt:lpstr>
      <vt:lpstr>d. Témoignages des victimes</vt:lpstr>
      <vt:lpstr>d. Témoignages des victimes</vt:lpstr>
      <vt:lpstr>d. Témoignages des victimes</vt:lpstr>
      <vt:lpstr>d. Témoignages des victimes</vt:lpstr>
      <vt:lpstr>d. Témoignages des victimes</vt:lpstr>
      <vt:lpstr>d. Témoignages des victimes</vt:lpstr>
      <vt:lpstr>e. Victimes et familles </vt:lpstr>
      <vt:lpstr>e. Victimes et familles</vt:lpstr>
      <vt:lpstr>e) Victimes et familles </vt:lpstr>
      <vt:lpstr>e) Victimes et familles </vt:lpstr>
      <vt:lpstr>e. Victimes et familles</vt:lpstr>
      <vt:lpstr>e. Victimes et familles</vt:lpstr>
      <vt:lpstr>e. Victimes et familles</vt:lpstr>
      <vt:lpstr>g. Revues</vt:lpstr>
      <vt:lpstr>h. Documentation </vt:lpstr>
      <vt:lpstr>h. Documentation </vt:lpstr>
      <vt:lpstr>Présentation PowerPoint</vt:lpstr>
      <vt:lpstr>II. Fonds Pierre Clerdent</vt:lpstr>
      <vt:lpstr>II. Fonds Pierre Clerdent</vt:lpstr>
      <vt:lpstr>III. Autres dépôts d’archives</vt:lpstr>
      <vt:lpstr>III. Autres dépôts d’archives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Archives de la Résistance aux Archives de l’État à Liège</dc:title>
  <dc:creator>Jacquemin Anne</dc:creator>
  <cp:lastModifiedBy>Student</cp:lastModifiedBy>
  <cp:revision>25</cp:revision>
  <cp:lastPrinted>2022-10-12T13:20:13Z</cp:lastPrinted>
  <dcterms:created xsi:type="dcterms:W3CDTF">2022-10-12T08:29:40Z</dcterms:created>
  <dcterms:modified xsi:type="dcterms:W3CDTF">2022-10-17T09:02:48Z</dcterms:modified>
</cp:coreProperties>
</file>