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73" r:id="rId6"/>
    <p:sldId id="259" r:id="rId7"/>
    <p:sldId id="264" r:id="rId8"/>
    <p:sldId id="263" r:id="rId9"/>
    <p:sldId id="265" r:id="rId10"/>
    <p:sldId id="268" r:id="rId11"/>
    <p:sldId id="269" r:id="rId12"/>
    <p:sldId id="270" r:id="rId13"/>
    <p:sldId id="27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1557-C9AB-4512-A103-17698C39C09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6300C-B781-450D-A1F3-38D56159FAE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Acquis scientifiques de la recherche.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300C-B781-450D-A1F3-38D56159FA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9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Résistance envisagée comme le refus de l’occupant qui va prendre des formes qui vont évoluer au fil de l’occupation.</a:t>
            </a:r>
          </a:p>
          <a:p>
            <a:endParaRPr lang="fr-BE" dirty="0" smtClean="0"/>
          </a:p>
          <a:p>
            <a:r>
              <a:rPr lang="fr-BE" dirty="0" smtClean="0"/>
              <a:t>Phénomène spécifique mais qui s’inscrit dans le vécu de l’occupation. Appréhender le phénomène dans sa globalité en y intégrant le vécu économique, politique, social et culturel des Belges entre 1940 et 1944.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9675-3A2E-4063-9A95-EB5F00003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Equipe du Groupe G (Zone 1) près de Rochefort au sortir du maquis (9/9/1944). Au centre : Walter de </a:t>
            </a:r>
            <a:r>
              <a:rPr lang="fr-FR" dirty="0" err="1" smtClean="0"/>
              <a:t>Sélys</a:t>
            </a:r>
            <a:r>
              <a:rPr lang="fr-FR" dirty="0" smtClean="0"/>
              <a:t>-Longchamp (chef de zone) de gauche à droite : Marie-France </a:t>
            </a:r>
            <a:r>
              <a:rPr lang="fr-FR" dirty="0" err="1" smtClean="0"/>
              <a:t>Wirth</a:t>
            </a:r>
            <a:r>
              <a:rPr lang="fr-FR" dirty="0" smtClean="0"/>
              <a:t>, 3 militaires américains, Jacques </a:t>
            </a:r>
            <a:r>
              <a:rPr lang="fr-FR" dirty="0" err="1" smtClean="0"/>
              <a:t>Bellière</a:t>
            </a:r>
            <a:r>
              <a:rPr lang="fr-FR" dirty="0" smtClean="0"/>
              <a:t>, Annie de </a:t>
            </a:r>
            <a:r>
              <a:rPr lang="fr-FR" dirty="0" err="1" smtClean="0"/>
              <a:t>Sélys</a:t>
            </a:r>
            <a:r>
              <a:rPr lang="fr-FR" dirty="0" smtClean="0"/>
              <a:t>-Longchamp, Jean </a:t>
            </a:r>
            <a:r>
              <a:rPr lang="fr-FR" dirty="0" err="1" smtClean="0"/>
              <a:t>Tilot</a:t>
            </a:r>
            <a:r>
              <a:rPr lang="fr-FR" dirty="0" smtClean="0"/>
              <a:t>, René </a:t>
            </a:r>
            <a:r>
              <a:rPr lang="fr-FR" dirty="0" err="1" smtClean="0"/>
              <a:t>Evalenko</a:t>
            </a:r>
            <a:r>
              <a:rPr lang="fr-FR" dirty="0" smtClean="0"/>
              <a:t>, Jean-Louis Servais, André Van der Straeten-</a:t>
            </a:r>
            <a:r>
              <a:rPr lang="fr-FR" dirty="0" err="1" smtClean="0"/>
              <a:t>Waillet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300C-B781-450D-A1F3-38D56159F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https://www.belgiumwwii.be/belgique-en-guerre/les-themes/la-resistance.html?preview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6300C-B781-450D-A1F3-38D56159FA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E746-6FE0-4766-A68B-FB19A1B3E97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D583-65DA-4771-8F4C-2793B80B01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elgiumwii.b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belgiumwwii.be/wm-admin/?m=tag&amp;id=83" TargetMode="External"/><Relationship Id="rId18" Type="http://schemas.openxmlformats.org/officeDocument/2006/relationships/hyperlink" Target="https://www.belgiumwwii.be/wm-admin/?m=tag&amp;id=49" TargetMode="External"/><Relationship Id="rId26" Type="http://schemas.openxmlformats.org/officeDocument/2006/relationships/hyperlink" Target="https://www.belgiumwwii.be/wm-admin/?m=tag&amp;id=51" TargetMode="External"/><Relationship Id="rId39" Type="http://schemas.openxmlformats.org/officeDocument/2006/relationships/hyperlink" Target="https://www.belgiumwwii.be/wm-admin/?m=tag&amp;id=79" TargetMode="External"/><Relationship Id="rId3" Type="http://schemas.openxmlformats.org/officeDocument/2006/relationships/hyperlink" Target="https://www.belgiumwwii.be/wm-admin/?m=tag&amp;id=61" TargetMode="External"/><Relationship Id="rId21" Type="http://schemas.openxmlformats.org/officeDocument/2006/relationships/hyperlink" Target="https://www.belgiumwwii.be/wm-admin/?m=tag&amp;id=193" TargetMode="External"/><Relationship Id="rId34" Type="http://schemas.openxmlformats.org/officeDocument/2006/relationships/hyperlink" Target="https://www.belgiumwwii.be/wm-admin/?m=tag&amp;id=53" TargetMode="External"/><Relationship Id="rId42" Type="http://schemas.openxmlformats.org/officeDocument/2006/relationships/hyperlink" Target="https://www.belgiumwwii.be/wm-admin/?m=tag&amp;id=498" TargetMode="External"/><Relationship Id="rId47" Type="http://schemas.openxmlformats.org/officeDocument/2006/relationships/hyperlink" Target="https://www.belgiumwwii.be/wm-admin/?m=tag&amp;id=192" TargetMode="External"/><Relationship Id="rId50" Type="http://schemas.openxmlformats.org/officeDocument/2006/relationships/hyperlink" Target="https://www.belgiumwwii.be/wm-admin/?m=tag&amp;id=77" TargetMode="External"/><Relationship Id="rId7" Type="http://schemas.openxmlformats.org/officeDocument/2006/relationships/hyperlink" Target="https://www.belgiumwwii.be/wm-admin/?m=tag&amp;id=484" TargetMode="External"/><Relationship Id="rId12" Type="http://schemas.openxmlformats.org/officeDocument/2006/relationships/hyperlink" Target="https://www.belgiumwwii.be/wm-admin/?m=tag&amp;id=81" TargetMode="External"/><Relationship Id="rId17" Type="http://schemas.openxmlformats.org/officeDocument/2006/relationships/hyperlink" Target="https://www.belgiumwwii.be/wm-admin/?m=tag&amp;id=187" TargetMode="External"/><Relationship Id="rId25" Type="http://schemas.openxmlformats.org/officeDocument/2006/relationships/hyperlink" Target="https://www.belgiumwwii.be/wm-admin/?m=tag&amp;id=194" TargetMode="External"/><Relationship Id="rId33" Type="http://schemas.openxmlformats.org/officeDocument/2006/relationships/hyperlink" Target="https://www.belgiumwwii.be/wm-admin/?m=tag&amp;id=73" TargetMode="External"/><Relationship Id="rId38" Type="http://schemas.openxmlformats.org/officeDocument/2006/relationships/hyperlink" Target="https://www.belgiumwwii.be/wm-admin/?m=tag&amp;id=54" TargetMode="External"/><Relationship Id="rId46" Type="http://schemas.openxmlformats.org/officeDocument/2006/relationships/hyperlink" Target="https://www.belgiumwwii.be/wm-admin/?m=tag&amp;id=78" TargetMode="External"/><Relationship Id="rId2" Type="http://schemas.openxmlformats.org/officeDocument/2006/relationships/hyperlink" Target="https://www.belgiumwwii.be/wm-admin/?m=tag&amp;id=59" TargetMode="External"/><Relationship Id="rId16" Type="http://schemas.openxmlformats.org/officeDocument/2006/relationships/hyperlink" Target="https://www.belgiumwwii.be/wm-admin/?m=tag&amp;id=66" TargetMode="External"/><Relationship Id="rId20" Type="http://schemas.openxmlformats.org/officeDocument/2006/relationships/hyperlink" Target="https://www.belgiumwwii.be/wm-admin/?m=tag&amp;id=67" TargetMode="External"/><Relationship Id="rId29" Type="http://schemas.openxmlformats.org/officeDocument/2006/relationships/hyperlink" Target="https://www.belgiumwwii.be/wm-admin/?m=tag&amp;id=432" TargetMode="External"/><Relationship Id="rId41" Type="http://schemas.openxmlformats.org/officeDocument/2006/relationships/hyperlink" Target="https://www.belgiumwwii.be/wm-admin/?m=tag&amp;id=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lgiumwwii.be/wm-admin/?m=tag&amp;id=189" TargetMode="External"/><Relationship Id="rId11" Type="http://schemas.openxmlformats.org/officeDocument/2006/relationships/hyperlink" Target="https://www.belgiumwwii.be/wm-admin/?m=tag&amp;id=55" TargetMode="External"/><Relationship Id="rId24" Type="http://schemas.openxmlformats.org/officeDocument/2006/relationships/hyperlink" Target="https://www.belgiumwwii.be/wm-admin/?m=tag&amp;id=68" TargetMode="External"/><Relationship Id="rId32" Type="http://schemas.openxmlformats.org/officeDocument/2006/relationships/hyperlink" Target="https://www.belgiumwwii.be/wm-admin/?m=tag&amp;id=82" TargetMode="External"/><Relationship Id="rId37" Type="http://schemas.openxmlformats.org/officeDocument/2006/relationships/hyperlink" Target="https://www.belgiumwwii.be/wm-admin/?m=tag&amp;id=74" TargetMode="External"/><Relationship Id="rId40" Type="http://schemas.openxmlformats.org/officeDocument/2006/relationships/hyperlink" Target="https://www.belgiumwwii.be/wm-admin/?m=tag&amp;id=70" TargetMode="External"/><Relationship Id="rId45" Type="http://schemas.openxmlformats.org/officeDocument/2006/relationships/hyperlink" Target="https://www.belgiumwwii.be/wm-admin/?m=tag&amp;id=76" TargetMode="External"/><Relationship Id="rId5" Type="http://schemas.openxmlformats.org/officeDocument/2006/relationships/hyperlink" Target="https://www.belgiumwwii.be/wm-admin/?m=tag&amp;id=57" TargetMode="External"/><Relationship Id="rId15" Type="http://schemas.openxmlformats.org/officeDocument/2006/relationships/hyperlink" Target="https://www.belgiumwwii.be/wm-admin/?m=tag&amp;id=62" TargetMode="External"/><Relationship Id="rId23" Type="http://schemas.openxmlformats.org/officeDocument/2006/relationships/hyperlink" Target="https://www.belgiumwwii.be/wm-admin/?m=tag&amp;id=64" TargetMode="External"/><Relationship Id="rId28" Type="http://schemas.openxmlformats.org/officeDocument/2006/relationships/hyperlink" Target="https://www.belgiumwwii.be/wm-admin/?m=tag&amp;id=191" TargetMode="External"/><Relationship Id="rId36" Type="http://schemas.openxmlformats.org/officeDocument/2006/relationships/hyperlink" Target="https://www.belgiumwwii.be/wm-admin/?m=tag&amp;id=69" TargetMode="External"/><Relationship Id="rId49" Type="http://schemas.openxmlformats.org/officeDocument/2006/relationships/hyperlink" Target="https://www.belgiumwwii.be/wm-admin/?m=tag&amp;id=58" TargetMode="External"/><Relationship Id="rId10" Type="http://schemas.openxmlformats.org/officeDocument/2006/relationships/hyperlink" Target="https://www.belgiumwwii.be/wm-admin/?m=tag&amp;id=190" TargetMode="External"/><Relationship Id="rId19" Type="http://schemas.openxmlformats.org/officeDocument/2006/relationships/hyperlink" Target="https://www.belgiumwwii.be/wm-admin/?m=tag&amp;id=63" TargetMode="External"/><Relationship Id="rId31" Type="http://schemas.openxmlformats.org/officeDocument/2006/relationships/hyperlink" Target="https://www.belgiumwwii.be/wm-admin/?m=tag&amp;id=435" TargetMode="External"/><Relationship Id="rId44" Type="http://schemas.openxmlformats.org/officeDocument/2006/relationships/hyperlink" Target="https://www.belgiumwwii.be/wm-admin/?m=tag&amp;id=71" TargetMode="External"/><Relationship Id="rId52" Type="http://schemas.openxmlformats.org/officeDocument/2006/relationships/image" Target="../media/image2.png"/><Relationship Id="rId4" Type="http://schemas.openxmlformats.org/officeDocument/2006/relationships/hyperlink" Target="https://www.belgiumwwii.be/wm-admin/?m=tag&amp;id=65" TargetMode="External"/><Relationship Id="rId9" Type="http://schemas.openxmlformats.org/officeDocument/2006/relationships/hyperlink" Target="https://www.belgiumwwii.be/wm-admin/?m=tag&amp;id=56" TargetMode="External"/><Relationship Id="rId14" Type="http://schemas.openxmlformats.org/officeDocument/2006/relationships/hyperlink" Target="https://www.belgiumwwii.be/wm-admin/?m=tag&amp;id=60" TargetMode="External"/><Relationship Id="rId22" Type="http://schemas.openxmlformats.org/officeDocument/2006/relationships/hyperlink" Target="https://www.belgiumwwii.be/wm-admin/?m=tag&amp;id=50" TargetMode="External"/><Relationship Id="rId27" Type="http://schemas.openxmlformats.org/officeDocument/2006/relationships/hyperlink" Target="https://www.belgiumwwii.be/wm-admin/?m=tag&amp;id=433" TargetMode="External"/><Relationship Id="rId30" Type="http://schemas.openxmlformats.org/officeDocument/2006/relationships/hyperlink" Target="https://www.belgiumwwii.be/wm-admin/?m=tag&amp;id=52" TargetMode="External"/><Relationship Id="rId35" Type="http://schemas.openxmlformats.org/officeDocument/2006/relationships/hyperlink" Target="https://www.belgiumwwii.be/wm-admin/?m=tag&amp;id=240" TargetMode="External"/><Relationship Id="rId43" Type="http://schemas.openxmlformats.org/officeDocument/2006/relationships/hyperlink" Target="https://www.belgiumwwii.be/wm-admin/?m=tag&amp;id=80" TargetMode="External"/><Relationship Id="rId48" Type="http://schemas.openxmlformats.org/officeDocument/2006/relationships/hyperlink" Target="https://www.belgiumwwii.be/wm-admin/?m=tag&amp;id=369" TargetMode="External"/><Relationship Id="rId8" Type="http://schemas.openxmlformats.org/officeDocument/2006/relationships/hyperlink" Target="https://www.belgiumwwii.be/wm-admin/?m=tag&amp;id=188" TargetMode="External"/><Relationship Id="rId5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 fontScale="90000"/>
          </a:bodyPr>
          <a:lstStyle/>
          <a:p>
            <a:r>
              <a:rPr lang="fr-FR" sz="3100" b="1" dirty="0"/>
              <a:t>La Résistance : </a:t>
            </a: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nouveaux </a:t>
            </a:r>
            <a:r>
              <a:rPr lang="fr-FR" sz="3100" b="1" dirty="0"/>
              <a:t>outils, nouvelles approches. </a:t>
            </a: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Une plateforme virtuelle sur l’histoire de la Seconde Guerre mondiale.</a:t>
            </a: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/>
              <a:t>Le site </a:t>
            </a:r>
            <a:r>
              <a:rPr lang="fr-FR" sz="3100" b="1" dirty="0" smtClean="0">
                <a:hlinkClick r:id="rId2"/>
              </a:rPr>
              <a:t>www.belgiumwii.be</a:t>
            </a:r>
            <a:r>
              <a:rPr lang="fr-FR" b="1" dirty="0"/>
              <a:t/>
            </a:r>
            <a:br>
              <a:rPr lang="fr-FR" b="1" dirty="0"/>
            </a:b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4208512" cy="841648"/>
          </a:xfrm>
        </p:spPr>
        <p:txBody>
          <a:bodyPr>
            <a:normAutofit/>
          </a:bodyPr>
          <a:lstStyle/>
          <a:p>
            <a:pPr algn="r"/>
            <a:r>
              <a:rPr lang="fr-BE" sz="1400" dirty="0" smtClean="0"/>
              <a:t>Chantal Kesteloot (</a:t>
            </a:r>
            <a:r>
              <a:rPr lang="fr-BE" sz="1400" dirty="0" err="1" smtClean="0"/>
              <a:t>CegeSoma</a:t>
            </a:r>
            <a:r>
              <a:rPr lang="fr-BE" sz="1400" dirty="0" smtClean="0"/>
              <a:t>/Archives de l’Etat</a:t>
            </a:r>
          </a:p>
          <a:p>
            <a:pPr algn="r"/>
            <a:r>
              <a:rPr lang="fr-BE" sz="1400" dirty="0"/>
              <a:t>c</a:t>
            </a:r>
            <a:r>
              <a:rPr lang="fr-BE" sz="1400" dirty="0" smtClean="0"/>
              <a:t>hantal.kesteloot@arch.be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85051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64096"/>
          </a:xfrm>
        </p:spPr>
        <p:txBody>
          <a:bodyPr>
            <a:normAutofit/>
          </a:bodyPr>
          <a:lstStyle/>
          <a:p>
            <a:r>
              <a:rPr lang="fr-BE" dirty="0" smtClean="0"/>
              <a:t>A travers la ligne du temps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229600" cy="439248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2" y="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28" y="6310244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 travers les personnalités 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1479"/>
            <a:ext cx="8229600" cy="3483405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6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2" y="6301984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A travers les articles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645"/>
            <a:ext cx="8229600" cy="4015073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36" y="6310244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3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 les tags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14400" y="2674461"/>
          <a:ext cx="73152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200"/>
                <a:gridCol w="1549400"/>
                <a:gridCol w="1689100"/>
                <a:gridCol w="2222500"/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 dirty="0">
                          <a:effectLst/>
                          <a:hlinkClick r:id="rId2"/>
                        </a:rPr>
                        <a:t> Administration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"/>
                        </a:rPr>
                        <a:t>·        Culture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"/>
                        </a:rPr>
                        <a:t>·        Mémoire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5"/>
                        </a:rPr>
                        <a:t>·        Rex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6"/>
                        </a:rPr>
                        <a:t>Antifascisme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7"/>
                        </a:rPr>
                        <a:t>·        Diplomatie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8"/>
                        </a:rPr>
                        <a:t>·        Patriotisme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9"/>
                        </a:rPr>
                        <a:t>·        Répression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0"/>
                        </a:rPr>
                        <a:t>Attentats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1"/>
                        </a:rPr>
                        <a:t>·        Démocratie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2"/>
                        </a:rPr>
                        <a:t>·        Peines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3"/>
                        </a:rPr>
                        <a:t>·        Répression allemande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4"/>
                        </a:rPr>
                        <a:t>Cantons de l'Est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5"/>
                        </a:rPr>
                        <a:t>·        Economie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6"/>
                        </a:rPr>
                        <a:t>·        Persécution des Juifs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7"/>
                        </a:rPr>
                        <a:t>·        Résistance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8"/>
                        </a:rPr>
                        <a:t> Collaboration administrative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19"/>
                        </a:rPr>
                        <a:t>·        Femmes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0"/>
                        </a:rPr>
                        <a:t>·        Politique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1"/>
                        </a:rPr>
                        <a:t>·        Résistance armée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2"/>
                        </a:rPr>
                        <a:t>Collaboration artistique 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3"/>
                        </a:rPr>
                        <a:t>·        Flandre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4"/>
                        </a:rPr>
                        <a:t>·        Presse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5"/>
                        </a:rPr>
                        <a:t>·        Résistance civile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6"/>
                        </a:rPr>
                        <a:t> Collaboration économique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7"/>
                        </a:rPr>
                        <a:t>·        Gouvernement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8"/>
                        </a:rPr>
                        <a:t>·        Presse clandestine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29"/>
                        </a:rPr>
                        <a:t>·        Société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0"/>
                        </a:rPr>
                        <a:t>Collaboration intellectuelle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1"/>
                        </a:rPr>
                        <a:t>·        Guerre aérienne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2"/>
                        </a:rPr>
                        <a:t>·        Procédure judiciaire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3"/>
                        </a:rPr>
                        <a:t>·        Sources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4"/>
                        </a:rPr>
                        <a:t>Collaboration militaire 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5"/>
                        </a:rPr>
                        <a:t>·        Histoire militaire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6"/>
                        </a:rPr>
                        <a:t>·        Propagande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7"/>
                        </a:rPr>
                        <a:t>·        Sport et loisirs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8"/>
                        </a:rPr>
                        <a:t>Collaboration politique 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39"/>
                        </a:rPr>
                        <a:t>·        Justice allemande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 dirty="0">
                          <a:effectLst/>
                          <a:hlinkClick r:id="rId40"/>
                        </a:rPr>
                        <a:t>·        </a:t>
                      </a:r>
                      <a:r>
                        <a:rPr lang="en-US" sz="1100" u="sng" strike="noStrike" dirty="0" err="1">
                          <a:effectLst/>
                          <a:hlinkClick r:id="rId40"/>
                        </a:rPr>
                        <a:t>Ravitaillement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1"/>
                        </a:rPr>
                        <a:t>·        Travail obligatoire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2"/>
                        </a:rPr>
                        <a:t>Congo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3"/>
                        </a:rPr>
                        <a:t>·        Justice belge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4"/>
                        </a:rPr>
                        <a:t>·        Religion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5"/>
                        </a:rPr>
                        <a:t>·        Vie quotidienne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6"/>
                        </a:rPr>
                        <a:t> Crimes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7"/>
                        </a:rPr>
                        <a:t>·        Libération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8"/>
                        </a:rPr>
                        <a:t>·        Renseignement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>
                          <a:effectLst/>
                          <a:hlinkClick r:id="rId49"/>
                        </a:rPr>
                        <a:t>·        Vlaams Nationaal Verbond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 dirty="0">
                          <a:effectLst/>
                          <a:hlinkClick r:id="rId50"/>
                        </a:rPr>
                        <a:t>·        </a:t>
                      </a:r>
                      <a:r>
                        <a:rPr lang="en-US" sz="1100" u="sng" strike="noStrike" dirty="0" err="1">
                          <a:effectLst/>
                          <a:hlinkClick r:id="rId50"/>
                        </a:rPr>
                        <a:t>Wallonie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82880" marR="7620" marT="7620" marB="0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36" y="6310244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0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La Résistance, une entrée thématique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229600" cy="4178646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-1596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72" y="6321896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2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52450"/>
            <a:ext cx="90360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85051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Interface d’accueil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29300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4448"/>
            <a:ext cx="8229600" cy="4057466"/>
          </a:xfrm>
        </p:spPr>
      </p:pic>
    </p:spTree>
    <p:extLst>
      <p:ext uri="{BB962C8B-B14F-4D97-AF65-F5344CB8AC3E}">
        <p14:creationId xmlns:p14="http://schemas.microsoft.com/office/powerpoint/2010/main" val="33062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8162"/>
            <a:ext cx="8229600" cy="1522686"/>
          </a:xfrm>
        </p:spPr>
        <p:txBody>
          <a:bodyPr/>
          <a:lstStyle/>
          <a:p>
            <a:r>
              <a:rPr lang="fr-BE" dirty="0" smtClean="0"/>
              <a:t>Pourquoi un site en ligne?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70000" lnSpcReduction="20000"/>
          </a:bodyPr>
          <a:lstStyle/>
          <a:p>
            <a:r>
              <a:rPr lang="fr-BE" dirty="0" smtClean="0"/>
              <a:t>Investissement en termes d’histoire publique </a:t>
            </a:r>
          </a:p>
          <a:p>
            <a:r>
              <a:rPr lang="fr-BE" dirty="0" smtClean="0"/>
              <a:t>Spécificité de la Seconde Guerre mondiale</a:t>
            </a:r>
          </a:p>
          <a:p>
            <a:r>
              <a:rPr lang="fr-BE" dirty="0"/>
              <a:t>Réflexe </a:t>
            </a:r>
            <a:r>
              <a:rPr lang="fr-BE" dirty="0" smtClean="0"/>
              <a:t>numérique</a:t>
            </a:r>
          </a:p>
          <a:p>
            <a:r>
              <a:rPr lang="fr-BE" dirty="0" smtClean="0"/>
              <a:t>Importance de la demande sociale</a:t>
            </a:r>
            <a:endParaRPr lang="fr-BE" dirty="0"/>
          </a:p>
          <a:p>
            <a:r>
              <a:rPr lang="fr-BE" dirty="0" smtClean="0"/>
              <a:t>Réponses rapides </a:t>
            </a:r>
            <a:r>
              <a:rPr lang="fr-BE" dirty="0"/>
              <a:t>et </a:t>
            </a:r>
            <a:r>
              <a:rPr lang="fr-BE" dirty="0" smtClean="0"/>
              <a:t>fiables</a:t>
            </a:r>
            <a:endParaRPr lang="fr-BE" dirty="0"/>
          </a:p>
          <a:p>
            <a:r>
              <a:rPr lang="fr-BE" dirty="0" smtClean="0"/>
              <a:t>Diversité des publics et donc des portes d’entrées</a:t>
            </a:r>
          </a:p>
          <a:p>
            <a:r>
              <a:rPr lang="fr-BE" dirty="0" smtClean="0"/>
              <a:t>Attractivité</a:t>
            </a:r>
          </a:p>
          <a:p>
            <a:r>
              <a:rPr lang="fr-BE" dirty="0" smtClean="0"/>
              <a:t>Contenus évolutifs</a:t>
            </a:r>
          </a:p>
          <a:p>
            <a:r>
              <a:rPr lang="fr-BE" dirty="0" smtClean="0"/>
              <a:t>Narration interactive</a:t>
            </a:r>
          </a:p>
          <a:p>
            <a:r>
              <a:rPr lang="fr-BE" dirty="0" smtClean="0"/>
              <a:t>« Petite » et « grande » histoire</a:t>
            </a:r>
          </a:p>
          <a:p>
            <a:r>
              <a:rPr lang="fr-BE" dirty="0" smtClean="0"/>
              <a:t>Contenu bilingue et, partiellement, trilingue</a:t>
            </a:r>
          </a:p>
          <a:p>
            <a:endParaRPr lang="fr-B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2" y="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24" y="6237312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Un outil différent?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Encyclopédie digitale</a:t>
            </a:r>
          </a:p>
          <a:p>
            <a:pPr lvl="1"/>
            <a:r>
              <a:rPr lang="fr-BE" dirty="0" smtClean="0"/>
              <a:t>Articles</a:t>
            </a:r>
          </a:p>
          <a:p>
            <a:pPr lvl="1"/>
            <a:r>
              <a:rPr lang="fr-BE" dirty="0" smtClean="0"/>
              <a:t>Biographies</a:t>
            </a:r>
            <a:endParaRPr lang="en-US" dirty="0" smtClean="0"/>
          </a:p>
          <a:p>
            <a:pPr lvl="1"/>
            <a:r>
              <a:rPr lang="fr-BE" dirty="0" smtClean="0"/>
              <a:t>Lieux</a:t>
            </a:r>
          </a:p>
          <a:p>
            <a:pPr lvl="1"/>
            <a:r>
              <a:rPr lang="fr-BE" dirty="0" smtClean="0"/>
              <a:t>Chronologie</a:t>
            </a:r>
          </a:p>
          <a:p>
            <a:r>
              <a:rPr lang="fr-BE" dirty="0" smtClean="0"/>
              <a:t>Au cœur de la Belgique occupée</a:t>
            </a:r>
          </a:p>
          <a:p>
            <a:r>
              <a:rPr lang="fr-BE" dirty="0" smtClean="0"/>
              <a:t>Récits de vie « destins de guerre »</a:t>
            </a:r>
          </a:p>
          <a:p>
            <a:r>
              <a:rPr lang="fr-BE" dirty="0" smtClean="0"/>
              <a:t>5 </a:t>
            </a:r>
            <a:r>
              <a:rPr lang="fr-BE" dirty="0"/>
              <a:t>q</a:t>
            </a:r>
            <a:r>
              <a:rPr lang="fr-BE" dirty="0" smtClean="0"/>
              <a:t>uestions essentielles</a:t>
            </a:r>
          </a:p>
          <a:p>
            <a:r>
              <a:rPr lang="fr-BE" dirty="0" smtClean="0"/>
              <a:t>Débats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29300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Evolution des entrées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40021"/>
              </p:ext>
            </p:extLst>
          </p:nvPr>
        </p:nvGraphicFramePr>
        <p:xfrm>
          <a:off x="899592" y="1124744"/>
          <a:ext cx="7064713" cy="5051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1728192"/>
                <a:gridCol w="1296144"/>
                <a:gridCol w="1224136"/>
                <a:gridCol w="367969"/>
              </a:tblGrid>
              <a:tr h="947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 dirty="0" smtClean="0">
                          <a:effectLst/>
                        </a:rPr>
                        <a:t>Entrées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63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31.12.2017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25.9.2019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14.10.2022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1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Articles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Biographies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Lieux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Dates et événements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Destins de guerre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</a:rPr>
                        <a:t>Au cœur de la Belgique occupée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7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Débats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1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53944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Résistance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Troisième thématique phare (2019)</a:t>
            </a:r>
          </a:p>
          <a:p>
            <a:r>
              <a:rPr lang="fr-BE" dirty="0" smtClean="0"/>
              <a:t>Env. 200 entrées (potentiel env. 500)</a:t>
            </a:r>
          </a:p>
          <a:p>
            <a:pPr lvl="1"/>
            <a:r>
              <a:rPr lang="fr-BE" dirty="0" smtClean="0"/>
              <a:t>Evénements</a:t>
            </a:r>
          </a:p>
          <a:p>
            <a:pPr lvl="1"/>
            <a:r>
              <a:rPr lang="fr-BE" dirty="0" smtClean="0"/>
              <a:t>Structures et organisations clandestines</a:t>
            </a:r>
          </a:p>
          <a:p>
            <a:pPr lvl="1"/>
            <a:r>
              <a:rPr lang="fr-BE" dirty="0" smtClean="0"/>
              <a:t>Composantes sociologiques</a:t>
            </a:r>
          </a:p>
          <a:p>
            <a:pPr lvl="1"/>
            <a:r>
              <a:rPr lang="fr-BE" dirty="0" smtClean="0"/>
              <a:t>Répression de l’occupant</a:t>
            </a:r>
          </a:p>
          <a:p>
            <a:pPr lvl="1"/>
            <a:r>
              <a:rPr lang="fr-BE" dirty="0" smtClean="0"/>
              <a:t>Formes de résistance</a:t>
            </a:r>
          </a:p>
          <a:p>
            <a:pPr lvl="1"/>
            <a:r>
              <a:rPr lang="fr-BE" dirty="0" smtClean="0"/>
              <a:t>Lieux</a:t>
            </a:r>
          </a:p>
          <a:p>
            <a:pPr lvl="1"/>
            <a:r>
              <a:rPr lang="fr-BE" dirty="0" smtClean="0"/>
              <a:t>Personnalités </a:t>
            </a:r>
          </a:p>
          <a:p>
            <a:pPr lvl="1"/>
            <a:r>
              <a:rPr lang="fr-BE" dirty="0" smtClean="0"/>
              <a:t>Enjeux d’après-guerre</a:t>
            </a:r>
          </a:p>
          <a:p>
            <a:pPr lvl="1"/>
            <a:r>
              <a:rPr lang="fr-BE" dirty="0" smtClean="0"/>
              <a:t>Historiographie/Mémoire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58216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La Résistance: 5 questions essentielles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5605"/>
            <a:ext cx="8229600" cy="4095153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275672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76324"/>
            <a:ext cx="8229600" cy="624483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La Résistance, une approche ciblée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0712"/>
            <a:ext cx="8229600" cy="455860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353944"/>
            <a:ext cx="16561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0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Affichage à l'écran (4:3)</PresentationFormat>
  <Paragraphs>144</Paragraphs>
  <Slides>14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La Résistance :  nouveaux outils, nouvelles approches.  Une plateforme virtuelle sur l’histoire de la Seconde Guerre mondiale. Le site www.belgiumwii.be </vt:lpstr>
      <vt:lpstr>Présentation PowerPoint</vt:lpstr>
      <vt:lpstr>Interface d’accueil</vt:lpstr>
      <vt:lpstr>Pourquoi un site en ligne?</vt:lpstr>
      <vt:lpstr>Un outil différent? </vt:lpstr>
      <vt:lpstr>Evolution des entrées</vt:lpstr>
      <vt:lpstr>La Résistance</vt:lpstr>
      <vt:lpstr>La Résistance: 5 questions essentielles</vt:lpstr>
      <vt:lpstr>La Résistance, une approche ciblée</vt:lpstr>
      <vt:lpstr>A travers la ligne du temps</vt:lpstr>
      <vt:lpstr>A travers les personnalités </vt:lpstr>
      <vt:lpstr>A travers les articles</vt:lpstr>
      <vt:lpstr>Par les tags</vt:lpstr>
      <vt:lpstr>La Résistance, une entrée thématique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Kesteloot Chantal</dc:creator>
  <cp:lastModifiedBy>Breuer Sabine</cp:lastModifiedBy>
  <cp:revision>14</cp:revision>
  <dcterms:created xsi:type="dcterms:W3CDTF">2022-10-14T09:08:36Z</dcterms:created>
  <dcterms:modified xsi:type="dcterms:W3CDTF">2022-10-17T05:57:43Z</dcterms:modified>
</cp:coreProperties>
</file>