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7" r:id="rId2"/>
    <p:sldId id="284" r:id="rId3"/>
    <p:sldId id="283" r:id="rId4"/>
    <p:sldId id="258" r:id="rId5"/>
    <p:sldId id="260" r:id="rId6"/>
    <p:sldId id="261" r:id="rId7"/>
    <p:sldId id="266" r:id="rId8"/>
    <p:sldId id="271" r:id="rId9"/>
    <p:sldId id="272" r:id="rId10"/>
    <p:sldId id="274" r:id="rId11"/>
    <p:sldId id="267" r:id="rId12"/>
    <p:sldId id="280" r:id="rId13"/>
    <p:sldId id="275" r:id="rId14"/>
    <p:sldId id="282" r:id="rId15"/>
    <p:sldId id="286" r:id="rId16"/>
    <p:sldId id="288" r:id="rId17"/>
    <p:sldId id="287" r:id="rId18"/>
    <p:sldId id="289" r:id="rId19"/>
    <p:sldId id="290" r:id="rId20"/>
    <p:sldId id="291" r:id="rId21"/>
    <p:sldId id="292" r:id="rId22"/>
    <p:sldId id="293" r:id="rId23"/>
    <p:sldId id="294" r:id="rId24"/>
    <p:sldId id="295" r:id="rId25"/>
    <p:sldId id="296" r:id="rId26"/>
    <p:sldId id="297" r:id="rId27"/>
    <p:sldId id="298"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6" d="100"/>
          <a:sy n="86" d="100"/>
        </p:scale>
        <p:origin x="-2334" y="-6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5350F9-FE25-4B11-AC06-DF7148A735EC}" type="datetimeFigureOut">
              <a:rPr lang="en-US" smtClean="0"/>
              <a:t>10/14/2022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A9682F-32F3-43F3-AD0D-61ABA4B1D852}" type="slidenum">
              <a:rPr lang="en-US" smtClean="0"/>
              <a:t>‹N°›</a:t>
            </a:fld>
            <a:endParaRPr lang="en-US"/>
          </a:p>
        </p:txBody>
      </p:sp>
    </p:spTree>
    <p:extLst>
      <p:ext uri="{BB962C8B-B14F-4D97-AF65-F5344CB8AC3E}">
        <p14:creationId xmlns:p14="http://schemas.microsoft.com/office/powerpoint/2010/main" val="4264776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3E8CAC-93AA-414B-881D-6B0902D353EB}" type="datetimeFigureOut">
              <a:rPr lang="fr-FR" smtClean="0"/>
              <a:t>14/10/2022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816F150-B2FE-464A-9280-3F2D81C31EE5}"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3E8CAC-93AA-414B-881D-6B0902D353EB}" type="datetimeFigureOut">
              <a:rPr lang="fr-FR" smtClean="0"/>
              <a:t>14/10/2022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816F150-B2FE-464A-9280-3F2D81C31EE5}"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3E8CAC-93AA-414B-881D-6B0902D353EB}" type="datetimeFigureOut">
              <a:rPr lang="fr-FR" smtClean="0"/>
              <a:t>14/10/2022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816F150-B2FE-464A-9280-3F2D81C31EE5}"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3E8CAC-93AA-414B-881D-6B0902D353EB}" type="datetimeFigureOut">
              <a:rPr lang="fr-FR" smtClean="0"/>
              <a:t>14/10/2022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816F150-B2FE-464A-9280-3F2D81C31EE5}"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3E8CAC-93AA-414B-881D-6B0902D353EB}" type="datetimeFigureOut">
              <a:rPr lang="fr-FR" smtClean="0"/>
              <a:t>14/10/2022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816F150-B2FE-464A-9280-3F2D81C31EE5}"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3E8CAC-93AA-414B-881D-6B0902D353EB}" type="datetimeFigureOut">
              <a:rPr lang="fr-FR" smtClean="0"/>
              <a:t>14/10/2022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9816F150-B2FE-464A-9280-3F2D81C31EE5}"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3E8CAC-93AA-414B-881D-6B0902D353EB}" type="datetimeFigureOut">
              <a:rPr lang="fr-FR" smtClean="0"/>
              <a:t>14/10/2022</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9816F150-B2FE-464A-9280-3F2D81C31EE5}"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3E8CAC-93AA-414B-881D-6B0902D353EB}" type="datetimeFigureOut">
              <a:rPr lang="fr-FR" smtClean="0"/>
              <a:t>14/10/2022</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9816F150-B2FE-464A-9280-3F2D81C31EE5}"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3E8CAC-93AA-414B-881D-6B0902D353EB}" type="datetimeFigureOut">
              <a:rPr lang="fr-FR" smtClean="0"/>
              <a:t>14/10/2022</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9816F150-B2FE-464A-9280-3F2D81C31EE5}"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3E8CAC-93AA-414B-881D-6B0902D353EB}" type="datetimeFigureOut">
              <a:rPr lang="fr-FR" smtClean="0"/>
              <a:t>14/10/2022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9816F150-B2FE-464A-9280-3F2D81C31EE5}" type="slidenum">
              <a:rPr lang="fr-BE" smtClean="0"/>
              <a:t>‹N°›</a:t>
            </a:fld>
            <a:endParaRPr lang="fr-BE"/>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D3E8CAC-93AA-414B-881D-6B0902D353EB}" type="datetimeFigureOut">
              <a:rPr lang="fr-FR" smtClean="0"/>
              <a:t>14/10/2022</a:t>
            </a:fld>
            <a:endParaRPr lang="fr-BE"/>
          </a:p>
        </p:txBody>
      </p:sp>
      <p:sp>
        <p:nvSpPr>
          <p:cNvPr id="9" name="Slide Number Placeholder 8"/>
          <p:cNvSpPr>
            <a:spLocks noGrp="1"/>
          </p:cNvSpPr>
          <p:nvPr>
            <p:ph type="sldNum" sz="quarter" idx="11"/>
          </p:nvPr>
        </p:nvSpPr>
        <p:spPr/>
        <p:txBody>
          <a:bodyPr/>
          <a:lstStyle/>
          <a:p>
            <a:fld id="{9816F150-B2FE-464A-9280-3F2D81C31EE5}" type="slidenum">
              <a:rPr lang="fr-BE" smtClean="0"/>
              <a:t>‹N°›</a:t>
            </a:fld>
            <a:endParaRPr lang="fr-BE"/>
          </a:p>
        </p:txBody>
      </p:sp>
      <p:sp>
        <p:nvSpPr>
          <p:cNvPr id="10" name="Footer Placeholder 9"/>
          <p:cNvSpPr>
            <a:spLocks noGrp="1"/>
          </p:cNvSpPr>
          <p:nvPr>
            <p:ph type="ftr" sz="quarter" idx="12"/>
          </p:nvPr>
        </p:nvSpPr>
        <p:spPr/>
        <p:txBody>
          <a:bodyPr/>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816F150-B2FE-464A-9280-3F2D81C31EE5}" type="slidenum">
              <a:rPr lang="fr-BE" smtClean="0"/>
              <a:t>‹N°›</a:t>
            </a:fld>
            <a:endParaRPr lang="fr-BE"/>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fr-BE"/>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D3E8CAC-93AA-414B-881D-6B0902D353EB}" type="datetimeFigureOut">
              <a:rPr lang="fr-FR" smtClean="0"/>
              <a:t>14/10/2022</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www.cegesoma.be/sites/www.cegesoma.be/files/Publications/bibliografie_verzet_1.pdf" TargetMode="External"/><Relationship Id="rId2" Type="http://schemas.openxmlformats.org/officeDocument/2006/relationships/hyperlink" Target="https://www.cegesoma.be/fr/publication/la-r%C3%A9sistance-en-belgique-1940-1944-bibliographie-s%C3%A9lectiv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861" y="980728"/>
            <a:ext cx="8229600" cy="130026"/>
          </a:xfrm>
        </p:spPr>
        <p:txBody>
          <a:bodyPr>
            <a:normAutofit fontScale="90000"/>
          </a:bodyPr>
          <a:lstStyle/>
          <a:p>
            <a:pPr algn="ct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a:t/>
            </a:r>
            <a:br>
              <a:rPr lang="en-GB" dirty="0"/>
            </a:br>
            <a:r>
              <a:rPr lang="en-GB" sz="4000" dirty="0">
                <a:solidFill>
                  <a:schemeClr val="tx1">
                    <a:lumMod val="85000"/>
                    <a:lumOff val="15000"/>
                  </a:schemeClr>
                </a:solidFill>
              </a:rPr>
              <a:t>La </a:t>
            </a:r>
            <a:r>
              <a:rPr lang="en-GB" sz="4000" dirty="0" smtClean="0">
                <a:solidFill>
                  <a:schemeClr val="tx1">
                    <a:lumMod val="85000"/>
                    <a:lumOff val="15000"/>
                  </a:schemeClr>
                </a:solidFill>
              </a:rPr>
              <a:t>Résistance </a:t>
            </a:r>
            <a:r>
              <a:rPr lang="en-GB" sz="4000" dirty="0">
                <a:solidFill>
                  <a:schemeClr val="tx1">
                    <a:lumMod val="85000"/>
                    <a:lumOff val="15000"/>
                  </a:schemeClr>
                </a:solidFill>
              </a:rPr>
              <a:t>en </a:t>
            </a:r>
            <a:r>
              <a:rPr lang="en-GB" sz="4000" dirty="0" err="1">
                <a:solidFill>
                  <a:schemeClr val="tx1">
                    <a:lumMod val="85000"/>
                    <a:lumOff val="15000"/>
                  </a:schemeClr>
                </a:solidFill>
              </a:rPr>
              <a:t>Belgique</a:t>
            </a:r>
            <a:r>
              <a:rPr lang="en-GB" sz="4000" dirty="0">
                <a:solidFill>
                  <a:schemeClr val="tx1">
                    <a:lumMod val="85000"/>
                    <a:lumOff val="15000"/>
                  </a:schemeClr>
                </a:solidFill>
              </a:rPr>
              <a:t> </a:t>
            </a:r>
            <a:r>
              <a:rPr lang="en-GB" sz="4000" dirty="0" smtClean="0">
                <a:solidFill>
                  <a:schemeClr val="tx1">
                    <a:lumMod val="85000"/>
                    <a:lumOff val="15000"/>
                  </a:schemeClr>
                </a:solidFill>
              </a:rPr>
              <a:t/>
            </a:r>
            <a:br>
              <a:rPr lang="en-GB" sz="4000" dirty="0" smtClean="0">
                <a:solidFill>
                  <a:schemeClr val="tx1">
                    <a:lumMod val="85000"/>
                    <a:lumOff val="15000"/>
                  </a:schemeClr>
                </a:solidFill>
              </a:rPr>
            </a:br>
            <a:r>
              <a:rPr lang="en-GB" sz="4000" dirty="0" smtClean="0">
                <a:solidFill>
                  <a:schemeClr val="tx1">
                    <a:lumMod val="85000"/>
                    <a:lumOff val="15000"/>
                  </a:schemeClr>
                </a:solidFill>
              </a:rPr>
              <a:t>et </a:t>
            </a:r>
            <a:r>
              <a:rPr lang="en-GB" sz="4000" dirty="0" err="1" smtClean="0">
                <a:solidFill>
                  <a:schemeClr val="tx1">
                    <a:lumMod val="85000"/>
                    <a:lumOff val="15000"/>
                  </a:schemeClr>
                </a:solidFill>
              </a:rPr>
              <a:t>ses</a:t>
            </a:r>
            <a:r>
              <a:rPr lang="en-GB" sz="4000" dirty="0" smtClean="0">
                <a:solidFill>
                  <a:schemeClr val="tx1">
                    <a:lumMod val="85000"/>
                    <a:lumOff val="15000"/>
                  </a:schemeClr>
                </a:solidFill>
              </a:rPr>
              <a:t> sources</a:t>
            </a:r>
            <a:r>
              <a:rPr lang="en-GB" sz="3600" dirty="0">
                <a:solidFill>
                  <a:schemeClr val="tx1">
                    <a:lumMod val="85000"/>
                    <a:lumOff val="15000"/>
                  </a:schemeClr>
                </a:solidFill>
              </a:rPr>
              <a:t/>
            </a:r>
            <a:br>
              <a:rPr lang="en-GB" sz="3600" dirty="0">
                <a:solidFill>
                  <a:schemeClr val="tx1">
                    <a:lumMod val="85000"/>
                    <a:lumOff val="15000"/>
                  </a:schemeClr>
                </a:solidFill>
              </a:rPr>
            </a:br>
            <a:r>
              <a:rPr lang="en-GB" sz="3600" dirty="0">
                <a:solidFill>
                  <a:schemeClr val="tx1">
                    <a:lumMod val="85000"/>
                    <a:lumOff val="15000"/>
                  </a:schemeClr>
                </a:solidFill>
              </a:rPr>
              <a:t/>
            </a:r>
            <a:br>
              <a:rPr lang="en-GB" sz="3600" dirty="0">
                <a:solidFill>
                  <a:schemeClr val="tx1">
                    <a:lumMod val="85000"/>
                    <a:lumOff val="15000"/>
                  </a:schemeClr>
                </a:solidFill>
              </a:rPr>
            </a:br>
            <a:r>
              <a:rPr lang="en-GB" sz="1600" dirty="0">
                <a:solidFill>
                  <a:schemeClr val="tx1">
                    <a:lumMod val="85000"/>
                    <a:lumOff val="15000"/>
                  </a:schemeClr>
                </a:solidFill>
              </a:rPr>
              <a:t>Fabrice Maerten </a:t>
            </a:r>
            <a:br>
              <a:rPr lang="en-GB" sz="1600" dirty="0">
                <a:solidFill>
                  <a:schemeClr val="tx1">
                    <a:lumMod val="85000"/>
                    <a:lumOff val="15000"/>
                  </a:schemeClr>
                </a:solidFill>
              </a:rPr>
            </a:br>
            <a:r>
              <a:rPr lang="en-GB" sz="1600" dirty="0" smtClean="0">
                <a:solidFill>
                  <a:schemeClr val="tx1">
                    <a:lumMod val="85000"/>
                    <a:lumOff val="15000"/>
                  </a:schemeClr>
                </a:solidFill>
              </a:rPr>
              <a:t>17 </a:t>
            </a:r>
            <a:r>
              <a:rPr lang="en-GB" sz="1600" dirty="0" err="1" smtClean="0">
                <a:solidFill>
                  <a:schemeClr val="tx1">
                    <a:lumMod val="85000"/>
                    <a:lumOff val="15000"/>
                  </a:schemeClr>
                </a:solidFill>
              </a:rPr>
              <a:t>octobre</a:t>
            </a:r>
            <a:r>
              <a:rPr lang="en-GB" sz="1600" dirty="0" smtClean="0">
                <a:solidFill>
                  <a:schemeClr val="tx1">
                    <a:lumMod val="85000"/>
                    <a:lumOff val="15000"/>
                  </a:schemeClr>
                </a:solidFill>
              </a:rPr>
              <a:t> 2022</a:t>
            </a:r>
            <a:endParaRPr lang="en-GB" sz="1600" dirty="0">
              <a:solidFill>
                <a:schemeClr val="tx1">
                  <a:lumMod val="85000"/>
                  <a:lumOff val="15000"/>
                </a:schemeClr>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620688"/>
            <a:ext cx="360040" cy="36004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96597" y="618167"/>
            <a:ext cx="1368152" cy="362561"/>
          </a:xfrm>
          <a:prstGeom prst="rect">
            <a:avLst/>
          </a:prstGeom>
        </p:spPr>
      </p:pic>
    </p:spTree>
    <p:extLst>
      <p:ext uri="{BB962C8B-B14F-4D97-AF65-F5344CB8AC3E}">
        <p14:creationId xmlns:p14="http://schemas.microsoft.com/office/powerpoint/2010/main" val="245673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764704"/>
            <a:ext cx="8229600" cy="5904656"/>
          </a:xfrm>
        </p:spPr>
        <p:txBody>
          <a:bodyPr>
            <a:normAutofit fontScale="70000" lnSpcReduction="20000"/>
          </a:bodyPr>
          <a:lstStyle/>
          <a:p>
            <a:pPr marL="0" indent="0">
              <a:lnSpc>
                <a:spcPct val="90000"/>
              </a:lnSpc>
              <a:buNone/>
            </a:pPr>
            <a:r>
              <a:rPr lang="en-GB" sz="2000" b="1" i="1" dirty="0" smtClean="0"/>
              <a:t>3.2. A gauche (2)</a:t>
            </a:r>
          </a:p>
          <a:p>
            <a:pPr>
              <a:buNone/>
            </a:pPr>
            <a:endParaRPr lang="en-GB" sz="2000" dirty="0" smtClean="0"/>
          </a:p>
          <a:p>
            <a:pPr>
              <a:buNone/>
            </a:pPr>
            <a:r>
              <a:rPr lang="en-GB" sz="2000" b="1" dirty="0" smtClean="0"/>
              <a:t>La résistance </a:t>
            </a:r>
            <a:r>
              <a:rPr lang="en-GB" sz="2000" b="1" dirty="0" err="1" smtClean="0"/>
              <a:t>civile</a:t>
            </a:r>
            <a:r>
              <a:rPr lang="en-GB" sz="2000" b="1" dirty="0" smtClean="0"/>
              <a:t> : aide aux </a:t>
            </a:r>
            <a:r>
              <a:rPr lang="en-GB" sz="2000" b="1" dirty="0" err="1" smtClean="0"/>
              <a:t>illégaux</a:t>
            </a:r>
            <a:r>
              <a:rPr lang="en-GB" sz="2000" b="1" dirty="0" smtClean="0"/>
              <a:t> et </a:t>
            </a:r>
            <a:r>
              <a:rPr lang="en-GB" sz="2000" b="1" dirty="0" err="1" smtClean="0"/>
              <a:t>presse</a:t>
            </a:r>
            <a:r>
              <a:rPr lang="en-GB" sz="2000" b="1" dirty="0" smtClean="0"/>
              <a:t> clandestine</a:t>
            </a:r>
          </a:p>
          <a:p>
            <a:r>
              <a:rPr lang="en-GB" sz="2000" b="1" dirty="0" err="1" smtClean="0"/>
              <a:t>Solidarité</a:t>
            </a:r>
            <a:r>
              <a:rPr lang="en-GB" sz="2000" b="1" dirty="0" smtClean="0"/>
              <a:t> du FI</a:t>
            </a:r>
            <a:r>
              <a:rPr lang="en-GB" sz="2000" dirty="0" smtClean="0"/>
              <a:t> : </a:t>
            </a:r>
            <a:r>
              <a:rPr lang="en-GB" sz="2000" dirty="0" err="1" smtClean="0"/>
              <a:t>récolte</a:t>
            </a:r>
            <a:r>
              <a:rPr lang="en-GB" sz="2000" dirty="0" smtClean="0"/>
              <a:t> et distribution de </a:t>
            </a:r>
            <a:r>
              <a:rPr lang="en-GB" sz="2000" dirty="0" err="1" smtClean="0"/>
              <a:t>fonds</a:t>
            </a:r>
            <a:r>
              <a:rPr lang="en-GB" sz="2000" dirty="0" smtClean="0"/>
              <a:t> aux </a:t>
            </a:r>
            <a:r>
              <a:rPr lang="en-GB" sz="2000" dirty="0" err="1" smtClean="0"/>
              <a:t>proches</a:t>
            </a:r>
            <a:r>
              <a:rPr lang="en-GB" sz="2000" dirty="0" smtClean="0"/>
              <a:t> des </a:t>
            </a:r>
            <a:r>
              <a:rPr lang="en-GB" sz="2000" dirty="0" err="1" smtClean="0"/>
              <a:t>résistants</a:t>
            </a:r>
            <a:r>
              <a:rPr lang="en-GB" sz="2000" dirty="0" smtClean="0"/>
              <a:t> </a:t>
            </a:r>
            <a:r>
              <a:rPr lang="en-GB" sz="2000" dirty="0" err="1" smtClean="0"/>
              <a:t>arrêtés</a:t>
            </a:r>
            <a:endParaRPr lang="en-GB" sz="2000" dirty="0" smtClean="0"/>
          </a:p>
          <a:p>
            <a:r>
              <a:rPr lang="en-GB" sz="2000" b="1" dirty="0" err="1" smtClean="0"/>
              <a:t>Presse</a:t>
            </a:r>
            <a:r>
              <a:rPr lang="en-GB" sz="2000" b="1" dirty="0" smtClean="0"/>
              <a:t> clandestine</a:t>
            </a:r>
            <a:r>
              <a:rPr lang="en-GB" sz="2000" dirty="0" smtClean="0"/>
              <a:t> : </a:t>
            </a:r>
            <a:r>
              <a:rPr lang="en-GB" sz="2000" dirty="0" err="1" smtClean="0"/>
              <a:t>rédaction</a:t>
            </a:r>
            <a:r>
              <a:rPr lang="en-GB" sz="2000" dirty="0" smtClean="0"/>
              <a:t>, confection et distribution </a:t>
            </a:r>
            <a:r>
              <a:rPr lang="en-GB" sz="2000" dirty="0" err="1" smtClean="0"/>
              <a:t>d’environ</a:t>
            </a:r>
            <a:r>
              <a:rPr lang="en-GB" sz="2000" dirty="0" smtClean="0"/>
              <a:t> 150 </a:t>
            </a:r>
            <a:r>
              <a:rPr lang="en-GB" sz="2000" dirty="0" err="1" smtClean="0"/>
              <a:t>feuilles</a:t>
            </a:r>
            <a:r>
              <a:rPr lang="en-GB" sz="2000" dirty="0" smtClean="0"/>
              <a:t>. </a:t>
            </a:r>
            <a:r>
              <a:rPr lang="en-GB" sz="2000" dirty="0" err="1" smtClean="0"/>
              <a:t>Comme</a:t>
            </a:r>
            <a:r>
              <a:rPr lang="en-GB" sz="2000" dirty="0" smtClean="0"/>
              <a:t> les </a:t>
            </a:r>
            <a:r>
              <a:rPr lang="en-GB" sz="2000" dirty="0" err="1" smtClean="0"/>
              <a:t>nombreux</a:t>
            </a:r>
            <a:r>
              <a:rPr lang="en-GB" sz="2000" dirty="0" smtClean="0"/>
              <a:t> </a:t>
            </a:r>
            <a:r>
              <a:rPr lang="en-GB" sz="2000" dirty="0" err="1" smtClean="0"/>
              <a:t>clandestins</a:t>
            </a:r>
            <a:r>
              <a:rPr lang="en-GB" sz="2000" dirty="0" smtClean="0"/>
              <a:t> du PCB, </a:t>
            </a:r>
            <a:r>
              <a:rPr lang="en-GB" sz="2000" dirty="0" err="1" smtClean="0"/>
              <a:t>ceux</a:t>
            </a:r>
            <a:r>
              <a:rPr lang="en-GB" sz="2000" dirty="0" smtClean="0"/>
              <a:t> du FI </a:t>
            </a:r>
            <a:r>
              <a:rPr lang="en-GB" sz="2000" dirty="0" err="1" smtClean="0"/>
              <a:t>poussent</a:t>
            </a:r>
            <a:r>
              <a:rPr lang="en-GB" sz="2000" dirty="0" smtClean="0"/>
              <a:t> à </a:t>
            </a:r>
            <a:r>
              <a:rPr lang="en-GB" sz="2000" dirty="0" err="1" smtClean="0"/>
              <a:t>l’action</a:t>
            </a:r>
            <a:r>
              <a:rPr lang="en-GB" sz="2000" dirty="0" smtClean="0"/>
              <a:t> </a:t>
            </a:r>
            <a:r>
              <a:rPr lang="en-GB" sz="2000" dirty="0" err="1" smtClean="0"/>
              <a:t>directe</a:t>
            </a:r>
            <a:r>
              <a:rPr lang="en-GB" sz="2000" dirty="0" smtClean="0"/>
              <a:t> et </a:t>
            </a:r>
            <a:r>
              <a:rPr lang="en-GB" sz="2000" dirty="0" err="1" smtClean="0"/>
              <a:t>prônent</a:t>
            </a:r>
            <a:r>
              <a:rPr lang="en-GB" sz="2000" dirty="0" smtClean="0"/>
              <a:t> </a:t>
            </a:r>
            <a:r>
              <a:rPr lang="en-GB" sz="2000" dirty="0" err="1" smtClean="0"/>
              <a:t>une</a:t>
            </a:r>
            <a:r>
              <a:rPr lang="en-GB" sz="2000" dirty="0" smtClean="0"/>
              <a:t> </a:t>
            </a:r>
            <a:r>
              <a:rPr lang="en-GB" sz="2000" dirty="0" err="1" smtClean="0"/>
              <a:t>répression</a:t>
            </a:r>
            <a:r>
              <a:rPr lang="en-GB" sz="2000" dirty="0" smtClean="0"/>
              <a:t> </a:t>
            </a:r>
            <a:r>
              <a:rPr lang="en-GB" sz="2000" dirty="0" err="1" smtClean="0"/>
              <a:t>féroce</a:t>
            </a:r>
            <a:r>
              <a:rPr lang="en-GB" sz="2000" dirty="0" smtClean="0"/>
              <a:t> </a:t>
            </a:r>
            <a:r>
              <a:rPr lang="en-GB" sz="2000" dirty="0" err="1" smtClean="0"/>
              <a:t>contre</a:t>
            </a:r>
            <a:r>
              <a:rPr lang="en-GB" sz="2000" dirty="0" smtClean="0"/>
              <a:t> les </a:t>
            </a:r>
            <a:r>
              <a:rPr lang="en-GB" sz="2000" dirty="0" err="1" smtClean="0"/>
              <a:t>collaborateurs</a:t>
            </a:r>
            <a:endParaRPr lang="en-GB" sz="2000" dirty="0" smtClean="0"/>
          </a:p>
          <a:p>
            <a:r>
              <a:rPr lang="en-GB" sz="2000" b="1" dirty="0" smtClean="0"/>
              <a:t>Aide aux </a:t>
            </a:r>
            <a:r>
              <a:rPr lang="en-GB" sz="2000" b="1" dirty="0" err="1" smtClean="0"/>
              <a:t>réfractaires</a:t>
            </a:r>
            <a:r>
              <a:rPr lang="en-GB" sz="2000" dirty="0" smtClean="0"/>
              <a:t> à </a:t>
            </a:r>
            <a:r>
              <a:rPr lang="en-GB" sz="2000" dirty="0" err="1" smtClean="0"/>
              <a:t>partir</a:t>
            </a:r>
            <a:r>
              <a:rPr lang="en-GB" sz="2000" dirty="0" smtClean="0"/>
              <a:t> du </a:t>
            </a:r>
            <a:r>
              <a:rPr lang="en-GB" sz="2000" dirty="0" err="1" smtClean="0"/>
              <a:t>printemps</a:t>
            </a:r>
            <a:r>
              <a:rPr lang="en-GB" sz="2000" dirty="0" smtClean="0"/>
              <a:t> 1943. </a:t>
            </a:r>
            <a:r>
              <a:rPr lang="en-GB" sz="2000" dirty="0" err="1" smtClean="0"/>
              <a:t>Dès</a:t>
            </a:r>
            <a:r>
              <a:rPr lang="en-GB" sz="2000" dirty="0" smtClean="0"/>
              <a:t> </a:t>
            </a:r>
            <a:r>
              <a:rPr lang="en-GB" sz="2000" dirty="0" err="1" smtClean="0"/>
              <a:t>l’été</a:t>
            </a:r>
            <a:r>
              <a:rPr lang="en-GB" sz="2000" dirty="0" smtClean="0"/>
              <a:t> 1943, </a:t>
            </a:r>
            <a:r>
              <a:rPr lang="en-GB" sz="2000" dirty="0" err="1" smtClean="0"/>
              <a:t>intégration</a:t>
            </a:r>
            <a:r>
              <a:rPr lang="en-GB" sz="2000" dirty="0" smtClean="0"/>
              <a:t> </a:t>
            </a:r>
            <a:r>
              <a:rPr lang="en-GB" sz="2000" dirty="0" err="1" smtClean="0"/>
              <a:t>dans</a:t>
            </a:r>
            <a:r>
              <a:rPr lang="en-GB" sz="2000" dirty="0" smtClean="0"/>
              <a:t> </a:t>
            </a:r>
            <a:r>
              <a:rPr lang="en-GB" sz="2000" dirty="0" err="1" smtClean="0"/>
              <a:t>Socrate</a:t>
            </a:r>
            <a:r>
              <a:rPr lang="en-GB" sz="2000" dirty="0" smtClean="0"/>
              <a:t>, mission </a:t>
            </a:r>
            <a:r>
              <a:rPr lang="en-GB" sz="2000" dirty="0" err="1" smtClean="0"/>
              <a:t>mise</a:t>
            </a:r>
            <a:r>
              <a:rPr lang="en-GB" sz="2000" dirty="0" smtClean="0"/>
              <a:t> sur pied par le </a:t>
            </a:r>
            <a:r>
              <a:rPr lang="en-GB" sz="2000" dirty="0" err="1" smtClean="0"/>
              <a:t>gouvernement</a:t>
            </a:r>
            <a:r>
              <a:rPr lang="en-GB" sz="2000" dirty="0" smtClean="0"/>
              <a:t> </a:t>
            </a:r>
            <a:r>
              <a:rPr lang="en-GB" sz="2000" dirty="0" err="1" smtClean="0"/>
              <a:t>belge</a:t>
            </a:r>
            <a:r>
              <a:rPr lang="en-GB" sz="2000" dirty="0" smtClean="0"/>
              <a:t> à </a:t>
            </a:r>
            <a:r>
              <a:rPr lang="en-GB" sz="2000" dirty="0" err="1" smtClean="0"/>
              <a:t>Londres</a:t>
            </a:r>
            <a:r>
              <a:rPr lang="en-GB" sz="2000" dirty="0" smtClean="0"/>
              <a:t> pour </a:t>
            </a:r>
            <a:r>
              <a:rPr lang="en-GB" sz="2000" dirty="0" err="1" smtClean="0"/>
              <a:t>soutenir</a:t>
            </a:r>
            <a:r>
              <a:rPr lang="en-GB" sz="2000" dirty="0" smtClean="0"/>
              <a:t> les </a:t>
            </a:r>
            <a:r>
              <a:rPr lang="en-GB" sz="2000" dirty="0" err="1" smtClean="0"/>
              <a:t>réfractaires</a:t>
            </a:r>
            <a:endParaRPr lang="en-GB" sz="2000" dirty="0" smtClean="0"/>
          </a:p>
          <a:p>
            <a:r>
              <a:rPr lang="en-GB" sz="2000" dirty="0" smtClean="0"/>
              <a:t>Après les </a:t>
            </a:r>
            <a:r>
              <a:rPr lang="en-GB" sz="2000" dirty="0" err="1" smtClean="0"/>
              <a:t>grandes</a:t>
            </a:r>
            <a:r>
              <a:rPr lang="en-GB" sz="2000" dirty="0" smtClean="0"/>
              <a:t> </a:t>
            </a:r>
            <a:r>
              <a:rPr lang="en-GB" sz="2000" dirty="0" err="1" smtClean="0"/>
              <a:t>rafles</a:t>
            </a:r>
            <a:r>
              <a:rPr lang="en-GB" sz="2000" dirty="0" smtClean="0"/>
              <a:t> de </a:t>
            </a:r>
            <a:r>
              <a:rPr lang="en-GB" sz="2000" dirty="0" err="1" smtClean="0"/>
              <a:t>l’été</a:t>
            </a:r>
            <a:r>
              <a:rPr lang="en-GB" sz="2000" dirty="0" smtClean="0"/>
              <a:t> 1942, </a:t>
            </a:r>
            <a:r>
              <a:rPr lang="en-GB" sz="2000" dirty="0" err="1" smtClean="0"/>
              <a:t>création</a:t>
            </a:r>
            <a:r>
              <a:rPr lang="en-GB" sz="2000" dirty="0" smtClean="0"/>
              <a:t> du </a:t>
            </a:r>
            <a:r>
              <a:rPr lang="en-GB" sz="2000" b="1" dirty="0" err="1" smtClean="0"/>
              <a:t>Comité</a:t>
            </a:r>
            <a:r>
              <a:rPr lang="en-GB" sz="2000" b="1" dirty="0"/>
              <a:t> </a:t>
            </a:r>
            <a:r>
              <a:rPr lang="en-GB" sz="2000" b="1" dirty="0" smtClean="0"/>
              <a:t>de </a:t>
            </a:r>
            <a:r>
              <a:rPr lang="en-GB" sz="2000" b="1" dirty="0" err="1" smtClean="0"/>
              <a:t>Défense</a:t>
            </a:r>
            <a:r>
              <a:rPr lang="en-GB" sz="2000" b="1" dirty="0" smtClean="0"/>
              <a:t> des </a:t>
            </a:r>
            <a:r>
              <a:rPr lang="en-GB" sz="2000" b="1" dirty="0" err="1" smtClean="0"/>
              <a:t>Juifs</a:t>
            </a:r>
            <a:r>
              <a:rPr lang="en-GB" sz="2000" dirty="0" smtClean="0"/>
              <a:t>. </a:t>
            </a:r>
            <a:r>
              <a:rPr lang="en-GB" sz="2000" dirty="0" err="1" smtClean="0"/>
              <a:t>Aidera</a:t>
            </a:r>
            <a:r>
              <a:rPr lang="en-GB" sz="2000" dirty="0" smtClean="0"/>
              <a:t> au </a:t>
            </a:r>
            <a:r>
              <a:rPr lang="en-GB" sz="2000" dirty="0" err="1" smtClean="0"/>
              <a:t>sauvetage</a:t>
            </a:r>
            <a:r>
              <a:rPr lang="en-GB" sz="2000" dirty="0" smtClean="0"/>
              <a:t> de </a:t>
            </a:r>
            <a:r>
              <a:rPr lang="en-GB" sz="2000" dirty="0" err="1" smtClean="0"/>
              <a:t>plusieurs</a:t>
            </a:r>
            <a:r>
              <a:rPr lang="en-GB" sz="2000" dirty="0" smtClean="0"/>
              <a:t> </a:t>
            </a:r>
            <a:r>
              <a:rPr lang="en-GB" sz="2000" dirty="0" err="1" smtClean="0"/>
              <a:t>milliers</a:t>
            </a:r>
            <a:r>
              <a:rPr lang="en-GB" sz="2000" dirty="0" smtClean="0"/>
              <a:t> de </a:t>
            </a:r>
            <a:r>
              <a:rPr lang="en-GB" sz="2000" dirty="0" err="1" smtClean="0"/>
              <a:t>Juifs</a:t>
            </a:r>
            <a:r>
              <a:rPr lang="en-GB" sz="2000" dirty="0" smtClean="0"/>
              <a:t>, </a:t>
            </a:r>
            <a:r>
              <a:rPr lang="en-GB" sz="2000" dirty="0" err="1" smtClean="0"/>
              <a:t>dont</a:t>
            </a:r>
            <a:r>
              <a:rPr lang="en-GB" sz="2000" dirty="0" smtClean="0"/>
              <a:t> plus de 2.000 </a:t>
            </a:r>
            <a:r>
              <a:rPr lang="en-GB" sz="2000" dirty="0" err="1" smtClean="0"/>
              <a:t>enfants</a:t>
            </a:r>
            <a:endParaRPr lang="en-GB" sz="2000" dirty="0" smtClean="0"/>
          </a:p>
          <a:p>
            <a:endParaRPr lang="en-GB" sz="2000" dirty="0" smtClean="0"/>
          </a:p>
          <a:p>
            <a:pPr>
              <a:buNone/>
            </a:pPr>
            <a:r>
              <a:rPr lang="en-GB" sz="2000" b="1" dirty="0" smtClean="0"/>
              <a:t>La résistance </a:t>
            </a:r>
            <a:r>
              <a:rPr lang="en-GB" sz="2000" b="1" dirty="0" err="1" smtClean="0"/>
              <a:t>syndicale</a:t>
            </a:r>
            <a:r>
              <a:rPr lang="en-GB" sz="2000" b="1" dirty="0" smtClean="0"/>
              <a:t> : les </a:t>
            </a:r>
            <a:r>
              <a:rPr lang="en-GB" sz="2000" b="1" dirty="0" err="1" smtClean="0"/>
              <a:t>Comité</a:t>
            </a:r>
            <a:r>
              <a:rPr lang="en-GB" sz="2000" b="1" dirty="0" smtClean="0"/>
              <a:t> de </a:t>
            </a:r>
            <a:r>
              <a:rPr lang="en-GB" sz="2000" b="1" dirty="0" err="1" smtClean="0"/>
              <a:t>Lutte</a:t>
            </a:r>
            <a:r>
              <a:rPr lang="en-GB" sz="2000" b="1" dirty="0" smtClean="0"/>
              <a:t> </a:t>
            </a:r>
            <a:r>
              <a:rPr lang="en-GB" sz="2000" b="1" dirty="0" err="1" smtClean="0"/>
              <a:t>syndicale</a:t>
            </a:r>
            <a:endParaRPr lang="en-GB" sz="2000" b="1" dirty="0" smtClean="0"/>
          </a:p>
          <a:p>
            <a:r>
              <a:rPr lang="en-GB" sz="2000" dirty="0" smtClean="0"/>
              <a:t> </a:t>
            </a:r>
            <a:r>
              <a:rPr lang="en-GB" sz="2000" dirty="0" err="1" smtClean="0"/>
              <a:t>Lancés</a:t>
            </a:r>
            <a:r>
              <a:rPr lang="en-GB" sz="2000" dirty="0" smtClean="0"/>
              <a:t>  au début 1942, les CLS </a:t>
            </a:r>
            <a:r>
              <a:rPr lang="en-GB" sz="2000" dirty="0" err="1" smtClean="0"/>
              <a:t>poussent</a:t>
            </a:r>
            <a:r>
              <a:rPr lang="en-GB" sz="2000" dirty="0" smtClean="0"/>
              <a:t> </a:t>
            </a:r>
            <a:r>
              <a:rPr lang="en-GB" sz="2000" dirty="0" err="1" smtClean="0"/>
              <a:t>ouvriers</a:t>
            </a:r>
            <a:r>
              <a:rPr lang="en-GB" sz="2000" dirty="0" smtClean="0"/>
              <a:t> et </a:t>
            </a:r>
            <a:r>
              <a:rPr lang="en-GB" sz="2000" dirty="0" err="1" smtClean="0"/>
              <a:t>employés</a:t>
            </a:r>
            <a:r>
              <a:rPr lang="en-GB" sz="2000" dirty="0" smtClean="0"/>
              <a:t> à </a:t>
            </a:r>
            <a:r>
              <a:rPr lang="en-GB" sz="2000" dirty="0" err="1" smtClean="0"/>
              <a:t>réclamer</a:t>
            </a:r>
            <a:r>
              <a:rPr lang="en-GB" sz="2000" dirty="0" smtClean="0"/>
              <a:t> de </a:t>
            </a:r>
            <a:r>
              <a:rPr lang="en-GB" sz="2000" dirty="0" err="1" smtClean="0"/>
              <a:t>meilleures</a:t>
            </a:r>
            <a:r>
              <a:rPr lang="en-GB" sz="2000" dirty="0" smtClean="0"/>
              <a:t> conditions de travail, </a:t>
            </a:r>
            <a:r>
              <a:rPr lang="en-GB" sz="2000" dirty="0" err="1" smtClean="0"/>
              <a:t>mais</a:t>
            </a:r>
            <a:r>
              <a:rPr lang="en-GB" sz="2000" dirty="0" smtClean="0"/>
              <a:t> </a:t>
            </a:r>
            <a:r>
              <a:rPr lang="en-GB" sz="2000" dirty="0" err="1" smtClean="0"/>
              <a:t>aussi</a:t>
            </a:r>
            <a:r>
              <a:rPr lang="en-GB" sz="2000" dirty="0" smtClean="0"/>
              <a:t> à </a:t>
            </a:r>
            <a:r>
              <a:rPr lang="en-GB" sz="2000" dirty="0" err="1" smtClean="0"/>
              <a:t>lutter</a:t>
            </a:r>
            <a:r>
              <a:rPr lang="en-GB" sz="2000" dirty="0" smtClean="0"/>
              <a:t> </a:t>
            </a:r>
            <a:r>
              <a:rPr lang="en-GB" sz="2000" dirty="0" err="1" smtClean="0"/>
              <a:t>contre</a:t>
            </a:r>
            <a:r>
              <a:rPr lang="en-GB" sz="2000" dirty="0" smtClean="0"/>
              <a:t> </a:t>
            </a:r>
            <a:r>
              <a:rPr lang="en-GB" sz="2000" dirty="0" err="1" smtClean="0"/>
              <a:t>l’occupant</a:t>
            </a:r>
            <a:endParaRPr lang="en-GB" sz="2000" dirty="0" smtClean="0"/>
          </a:p>
          <a:p>
            <a:r>
              <a:rPr lang="en-GB" sz="2000" dirty="0" smtClean="0"/>
              <a:t>Les actions </a:t>
            </a:r>
            <a:r>
              <a:rPr lang="en-GB" sz="2000" dirty="0" err="1" smtClean="0"/>
              <a:t>revendicatives</a:t>
            </a:r>
            <a:r>
              <a:rPr lang="en-GB" sz="2000" dirty="0" smtClean="0"/>
              <a:t> et </a:t>
            </a:r>
            <a:r>
              <a:rPr lang="en-GB" sz="2000" dirty="0" err="1" smtClean="0"/>
              <a:t>patriotiques</a:t>
            </a:r>
            <a:r>
              <a:rPr lang="en-GB" sz="2000" dirty="0" smtClean="0"/>
              <a:t> (sabotage, </a:t>
            </a:r>
            <a:r>
              <a:rPr lang="en-GB" sz="2000" dirty="0" err="1" smtClean="0"/>
              <a:t>grèves</a:t>
            </a:r>
            <a:r>
              <a:rPr lang="en-GB" sz="2000" dirty="0" smtClean="0"/>
              <a:t>) </a:t>
            </a:r>
            <a:r>
              <a:rPr lang="en-GB" sz="2000" dirty="0" err="1" smtClean="0"/>
              <a:t>attirent</a:t>
            </a:r>
            <a:r>
              <a:rPr lang="en-GB" sz="2000" dirty="0" smtClean="0"/>
              <a:t> la </a:t>
            </a:r>
            <a:r>
              <a:rPr lang="en-GB" sz="2000" dirty="0" err="1" smtClean="0"/>
              <a:t>sympathie</a:t>
            </a:r>
            <a:r>
              <a:rPr lang="en-GB" sz="2000" dirty="0" smtClean="0"/>
              <a:t> de </a:t>
            </a:r>
            <a:r>
              <a:rPr lang="en-GB" sz="2000" dirty="0" err="1" smtClean="0"/>
              <a:t>nombreux</a:t>
            </a:r>
            <a:r>
              <a:rPr lang="en-GB" sz="2000" dirty="0" smtClean="0"/>
              <a:t> </a:t>
            </a:r>
            <a:r>
              <a:rPr lang="en-GB" sz="2000" dirty="0" err="1" smtClean="0"/>
              <a:t>travailleurs</a:t>
            </a:r>
            <a:r>
              <a:rPr lang="en-GB" sz="2000" dirty="0" smtClean="0"/>
              <a:t> </a:t>
            </a:r>
            <a:r>
              <a:rPr lang="en-GB" sz="2000" dirty="0" err="1" smtClean="0"/>
              <a:t>excédés</a:t>
            </a:r>
            <a:r>
              <a:rPr lang="en-GB" sz="2000" dirty="0" smtClean="0"/>
              <a:t> par </a:t>
            </a:r>
            <a:r>
              <a:rPr lang="en-GB" sz="2000" dirty="0" err="1" smtClean="0"/>
              <a:t>l’occupation</a:t>
            </a:r>
            <a:r>
              <a:rPr lang="en-GB" sz="2000" dirty="0" smtClean="0"/>
              <a:t> et </a:t>
            </a:r>
            <a:r>
              <a:rPr lang="en-GB" sz="2000" dirty="0" err="1" smtClean="0"/>
              <a:t>privés</a:t>
            </a:r>
            <a:r>
              <a:rPr lang="en-GB" sz="2000" dirty="0" smtClean="0"/>
              <a:t> de contact avec </a:t>
            </a:r>
            <a:r>
              <a:rPr lang="en-GB" sz="2000" dirty="0" err="1" smtClean="0"/>
              <a:t>une</a:t>
            </a:r>
            <a:r>
              <a:rPr lang="en-GB" sz="2000" dirty="0" smtClean="0"/>
              <a:t> organisation </a:t>
            </a:r>
            <a:r>
              <a:rPr lang="en-GB" sz="2000" dirty="0" err="1" smtClean="0"/>
              <a:t>syndicale</a:t>
            </a:r>
            <a:r>
              <a:rPr lang="en-GB" sz="2000" dirty="0" smtClean="0"/>
              <a:t> </a:t>
            </a:r>
            <a:r>
              <a:rPr lang="en-GB" sz="2000" dirty="0" err="1" smtClean="0"/>
              <a:t>socialiste</a:t>
            </a:r>
            <a:r>
              <a:rPr lang="en-GB" sz="2000" dirty="0" smtClean="0"/>
              <a:t> </a:t>
            </a:r>
            <a:r>
              <a:rPr lang="en-GB" sz="2000" dirty="0" err="1" smtClean="0"/>
              <a:t>déficiente</a:t>
            </a:r>
            <a:endParaRPr lang="en-GB" sz="2000" dirty="0" smtClean="0"/>
          </a:p>
          <a:p>
            <a:r>
              <a:rPr lang="en-GB" sz="2000" dirty="0" smtClean="0"/>
              <a:t>Les </a:t>
            </a:r>
            <a:r>
              <a:rPr lang="en-GB" sz="2000" dirty="0" err="1" smtClean="0"/>
              <a:t>socialistes</a:t>
            </a:r>
            <a:r>
              <a:rPr lang="en-GB" sz="2000" dirty="0" smtClean="0"/>
              <a:t> </a:t>
            </a:r>
            <a:r>
              <a:rPr lang="en-GB" sz="2000" dirty="0" err="1" smtClean="0"/>
              <a:t>privilégient</a:t>
            </a:r>
            <a:r>
              <a:rPr lang="en-GB" sz="2000" dirty="0" smtClean="0"/>
              <a:t> la </a:t>
            </a:r>
            <a:r>
              <a:rPr lang="en-GB" sz="2000" dirty="0" err="1" smtClean="0"/>
              <a:t>négociation</a:t>
            </a:r>
            <a:r>
              <a:rPr lang="en-GB" sz="2000" dirty="0" smtClean="0"/>
              <a:t> entre </a:t>
            </a:r>
            <a:r>
              <a:rPr lang="en-GB" sz="2000" dirty="0" err="1" smtClean="0"/>
              <a:t>représentants</a:t>
            </a:r>
            <a:r>
              <a:rPr lang="en-GB" sz="2000" dirty="0" smtClean="0"/>
              <a:t> de </a:t>
            </a:r>
            <a:r>
              <a:rPr lang="en-GB" sz="2000" dirty="0" err="1" smtClean="0"/>
              <a:t>l’Etat</a:t>
            </a:r>
            <a:r>
              <a:rPr lang="en-GB" sz="2000" dirty="0" smtClean="0"/>
              <a:t>, patrons et </a:t>
            </a:r>
            <a:r>
              <a:rPr lang="en-GB" sz="2000" dirty="0" err="1" smtClean="0"/>
              <a:t>syndicats</a:t>
            </a:r>
            <a:r>
              <a:rPr lang="en-GB" sz="2000" dirty="0" smtClean="0"/>
              <a:t>, </a:t>
            </a:r>
            <a:r>
              <a:rPr lang="en-GB" sz="2000" dirty="0" err="1" smtClean="0"/>
              <a:t>ainsi</a:t>
            </a:r>
            <a:r>
              <a:rPr lang="en-GB" sz="2000" dirty="0" smtClean="0"/>
              <a:t> que la </a:t>
            </a:r>
            <a:r>
              <a:rPr lang="en-GB" sz="2000" dirty="0" err="1" smtClean="0"/>
              <a:t>préparation</a:t>
            </a:r>
            <a:r>
              <a:rPr lang="en-GB" sz="2000" dirty="0" smtClean="0"/>
              <a:t> d’un programme </a:t>
            </a:r>
            <a:r>
              <a:rPr lang="en-GB" sz="2000" dirty="0" err="1" smtClean="0"/>
              <a:t>réformateur</a:t>
            </a:r>
            <a:r>
              <a:rPr lang="en-GB" sz="2000" dirty="0" smtClean="0"/>
              <a:t>. </a:t>
            </a:r>
            <a:r>
              <a:rPr lang="en-GB" sz="2000" dirty="0" err="1" smtClean="0"/>
              <a:t>Ils</a:t>
            </a:r>
            <a:r>
              <a:rPr lang="en-GB" sz="2000" dirty="0" smtClean="0"/>
              <a:t> </a:t>
            </a:r>
            <a:r>
              <a:rPr lang="en-GB" sz="2000" dirty="0" err="1" smtClean="0"/>
              <a:t>combattent</a:t>
            </a:r>
            <a:r>
              <a:rPr lang="en-GB" sz="2000" dirty="0" smtClean="0"/>
              <a:t> par la </a:t>
            </a:r>
            <a:r>
              <a:rPr lang="en-GB" sz="2000" dirty="0" err="1" smtClean="0"/>
              <a:t>presse</a:t>
            </a:r>
            <a:r>
              <a:rPr lang="en-GB" sz="2000" dirty="0" smtClean="0"/>
              <a:t> clandestine et </a:t>
            </a:r>
            <a:r>
              <a:rPr lang="en-GB" sz="2000" dirty="0" err="1" smtClean="0"/>
              <a:t>l’aide</a:t>
            </a:r>
            <a:r>
              <a:rPr lang="en-GB" sz="2000" dirty="0" smtClean="0"/>
              <a:t> aux </a:t>
            </a:r>
            <a:r>
              <a:rPr lang="en-GB" sz="2000" dirty="0" err="1" smtClean="0"/>
              <a:t>réfractaires</a:t>
            </a:r>
            <a:r>
              <a:rPr lang="en-GB" sz="2000" dirty="0" smtClean="0"/>
              <a:t> (</a:t>
            </a:r>
            <a:r>
              <a:rPr lang="en-GB" sz="2000" dirty="0" err="1" smtClean="0"/>
              <a:t>Socrate</a:t>
            </a:r>
            <a:r>
              <a:rPr lang="en-GB" sz="2000" dirty="0" smtClean="0"/>
              <a:t>)</a:t>
            </a:r>
          </a:p>
          <a:p>
            <a:r>
              <a:rPr lang="en-GB" sz="2000" dirty="0" err="1" smtClean="0"/>
              <a:t>Une</a:t>
            </a:r>
            <a:r>
              <a:rPr lang="en-GB" sz="2000" dirty="0" smtClean="0"/>
              <a:t> </a:t>
            </a:r>
            <a:r>
              <a:rPr lang="en-GB" sz="2000" dirty="0" err="1" smtClean="0"/>
              <a:t>fois</a:t>
            </a:r>
            <a:r>
              <a:rPr lang="en-GB" sz="2000" dirty="0" smtClean="0"/>
              <a:t> la </a:t>
            </a:r>
            <a:r>
              <a:rPr lang="en-GB" sz="2000" dirty="0" err="1" smtClean="0"/>
              <a:t>paix</a:t>
            </a:r>
            <a:r>
              <a:rPr lang="en-GB" sz="2000" dirty="0" smtClean="0"/>
              <a:t> revenue, les CLS </a:t>
            </a:r>
            <a:r>
              <a:rPr lang="en-GB" sz="2000" dirty="0" err="1" smtClean="0"/>
              <a:t>disparaîtront</a:t>
            </a:r>
            <a:r>
              <a:rPr lang="en-GB" sz="2000" dirty="0" smtClean="0"/>
              <a:t> avec </a:t>
            </a:r>
            <a:r>
              <a:rPr lang="en-GB" sz="2000" dirty="0" err="1" smtClean="0"/>
              <a:t>l’affaiblissement</a:t>
            </a:r>
            <a:r>
              <a:rPr lang="en-GB" sz="2000" dirty="0" smtClean="0"/>
              <a:t> du PCB</a:t>
            </a:r>
          </a:p>
          <a:p>
            <a:endParaRPr lang="en-GB" sz="2000" dirty="0" smtClean="0"/>
          </a:p>
          <a:p>
            <a:pPr marL="0" indent="0">
              <a:buNone/>
            </a:pPr>
            <a:r>
              <a:rPr lang="en-GB" sz="2000" b="1" i="1" dirty="0" smtClean="0"/>
              <a:t>  </a:t>
            </a:r>
            <a:r>
              <a:rPr lang="en-GB" sz="2000" i="1" dirty="0"/>
              <a:t>3.2.2. Des saboteurs hors-pair </a:t>
            </a:r>
            <a:r>
              <a:rPr lang="en-GB" sz="2000" i="1" dirty="0" err="1"/>
              <a:t>issus</a:t>
            </a:r>
            <a:r>
              <a:rPr lang="en-GB" sz="2000" i="1" dirty="0"/>
              <a:t> de la </a:t>
            </a:r>
            <a:r>
              <a:rPr lang="en-GB" sz="2000" i="1" dirty="0" err="1"/>
              <a:t>libre</a:t>
            </a:r>
            <a:r>
              <a:rPr lang="en-GB" sz="2000" i="1" dirty="0"/>
              <a:t> </a:t>
            </a:r>
            <a:r>
              <a:rPr lang="en-GB" sz="2000" i="1" dirty="0" err="1"/>
              <a:t>pensée</a:t>
            </a:r>
            <a:r>
              <a:rPr lang="en-GB" sz="2000" i="1" dirty="0"/>
              <a:t> : le </a:t>
            </a:r>
            <a:r>
              <a:rPr lang="en-GB" sz="2000" i="1" dirty="0" err="1"/>
              <a:t>Groupe</a:t>
            </a:r>
            <a:r>
              <a:rPr lang="en-GB" sz="2000" i="1" dirty="0"/>
              <a:t> G</a:t>
            </a:r>
          </a:p>
          <a:p>
            <a:r>
              <a:rPr lang="en-GB" sz="2000" dirty="0" err="1" smtClean="0"/>
              <a:t>Nés</a:t>
            </a:r>
            <a:r>
              <a:rPr lang="en-GB" sz="2000" dirty="0" smtClean="0"/>
              <a:t> </a:t>
            </a:r>
            <a:r>
              <a:rPr lang="en-GB" sz="2000" dirty="0" err="1" smtClean="0"/>
              <a:t>dans</a:t>
            </a:r>
            <a:r>
              <a:rPr lang="en-GB" sz="2000" dirty="0" smtClean="0"/>
              <a:t> les </a:t>
            </a:r>
            <a:r>
              <a:rPr lang="en-GB" sz="2000" dirty="0" err="1" smtClean="0"/>
              <a:t>milieux</a:t>
            </a:r>
            <a:r>
              <a:rPr lang="en-GB" sz="2000" dirty="0" smtClean="0"/>
              <a:t> </a:t>
            </a:r>
            <a:r>
              <a:rPr lang="en-GB" sz="2000" dirty="0" err="1" smtClean="0"/>
              <a:t>antifascistes</a:t>
            </a:r>
            <a:r>
              <a:rPr lang="en-GB" sz="2000" dirty="0" smtClean="0"/>
              <a:t> de </a:t>
            </a:r>
            <a:r>
              <a:rPr lang="en-GB" sz="2000" dirty="0" err="1" smtClean="0"/>
              <a:t>l’ULB</a:t>
            </a:r>
            <a:r>
              <a:rPr lang="en-GB" sz="2000" dirty="0" smtClean="0"/>
              <a:t> avec </a:t>
            </a:r>
            <a:r>
              <a:rPr lang="en-GB" sz="2000" dirty="0" err="1" smtClean="0"/>
              <a:t>l’appui</a:t>
            </a:r>
            <a:r>
              <a:rPr lang="en-GB" sz="2000" dirty="0" smtClean="0"/>
              <a:t> des </a:t>
            </a:r>
            <a:r>
              <a:rPr lang="en-GB" sz="2000" dirty="0" err="1" smtClean="0"/>
              <a:t>autorités</a:t>
            </a:r>
            <a:r>
              <a:rPr lang="en-GB" sz="2000" dirty="0" smtClean="0"/>
              <a:t> </a:t>
            </a:r>
            <a:r>
              <a:rPr lang="en-GB" sz="2000" dirty="0" err="1" smtClean="0"/>
              <a:t>belges</a:t>
            </a:r>
            <a:r>
              <a:rPr lang="en-GB" sz="2000" dirty="0" smtClean="0"/>
              <a:t> de </a:t>
            </a:r>
            <a:r>
              <a:rPr lang="en-GB" sz="2000" dirty="0" err="1" smtClean="0"/>
              <a:t>Londres</a:t>
            </a:r>
            <a:endParaRPr lang="en-GB" sz="2000" dirty="0" smtClean="0"/>
          </a:p>
          <a:p>
            <a:r>
              <a:rPr lang="en-GB" sz="2000" dirty="0" err="1" smtClean="0"/>
              <a:t>Dirigé</a:t>
            </a:r>
            <a:r>
              <a:rPr lang="en-GB" sz="2000" dirty="0" smtClean="0"/>
              <a:t> par des </a:t>
            </a:r>
            <a:r>
              <a:rPr lang="en-GB" sz="2000" dirty="0" err="1" smtClean="0"/>
              <a:t>techniciens</a:t>
            </a:r>
            <a:r>
              <a:rPr lang="en-GB" sz="2000" dirty="0" smtClean="0"/>
              <a:t>, </a:t>
            </a:r>
            <a:r>
              <a:rPr lang="en-GB" sz="2000" dirty="0" err="1" smtClean="0"/>
              <a:t>s’en</a:t>
            </a:r>
            <a:r>
              <a:rPr lang="en-GB" sz="2000" dirty="0" smtClean="0"/>
              <a:t> </a:t>
            </a:r>
            <a:r>
              <a:rPr lang="en-GB" sz="2000" dirty="0" err="1" smtClean="0"/>
              <a:t>prend</a:t>
            </a:r>
            <a:r>
              <a:rPr lang="en-GB" sz="2000" dirty="0" smtClean="0"/>
              <a:t> à </a:t>
            </a:r>
            <a:r>
              <a:rPr lang="en-GB" sz="2000" dirty="0" err="1" smtClean="0"/>
              <a:t>partir</a:t>
            </a:r>
            <a:r>
              <a:rPr lang="en-GB" sz="2000" dirty="0" smtClean="0"/>
              <a:t> de </a:t>
            </a:r>
            <a:r>
              <a:rPr lang="en-GB" sz="2000" dirty="0" err="1" smtClean="0"/>
              <a:t>l’automne</a:t>
            </a:r>
            <a:r>
              <a:rPr lang="en-GB" sz="2000" dirty="0" smtClean="0"/>
              <a:t> 1943 aux </a:t>
            </a:r>
            <a:r>
              <a:rPr lang="en-GB" sz="2000" dirty="0" err="1" smtClean="0"/>
              <a:t>voies</a:t>
            </a:r>
            <a:r>
              <a:rPr lang="en-GB" sz="2000" dirty="0" smtClean="0"/>
              <a:t> de communication </a:t>
            </a:r>
            <a:r>
              <a:rPr lang="en-GB" sz="2000" dirty="0" err="1" smtClean="0"/>
              <a:t>ferroviaires</a:t>
            </a:r>
            <a:r>
              <a:rPr lang="en-GB" sz="2000" dirty="0" smtClean="0"/>
              <a:t> et </a:t>
            </a:r>
            <a:r>
              <a:rPr lang="en-GB" sz="2000" dirty="0" err="1" smtClean="0"/>
              <a:t>fluviales</a:t>
            </a:r>
            <a:r>
              <a:rPr lang="en-GB" sz="2000" dirty="0" smtClean="0"/>
              <a:t>, </a:t>
            </a:r>
            <a:r>
              <a:rPr lang="en-GB" sz="2000" dirty="0" err="1" smtClean="0"/>
              <a:t>ainsi</a:t>
            </a:r>
            <a:r>
              <a:rPr lang="en-GB" sz="2000" dirty="0" smtClean="0"/>
              <a:t> </a:t>
            </a:r>
            <a:r>
              <a:rPr lang="en-GB" sz="2000" dirty="0" err="1" smtClean="0"/>
              <a:t>qu’à</a:t>
            </a:r>
            <a:r>
              <a:rPr lang="en-GB" sz="2000" dirty="0" smtClean="0"/>
              <a:t> </a:t>
            </a:r>
            <a:r>
              <a:rPr lang="en-GB" sz="2000" dirty="0" err="1" smtClean="0"/>
              <a:t>l’approvisionnement</a:t>
            </a:r>
            <a:r>
              <a:rPr lang="en-GB" sz="2000" dirty="0" smtClean="0"/>
              <a:t> </a:t>
            </a:r>
            <a:r>
              <a:rPr lang="en-GB" sz="2000" dirty="0" err="1" smtClean="0"/>
              <a:t>en</a:t>
            </a:r>
            <a:r>
              <a:rPr lang="en-GB" sz="2000" dirty="0" smtClean="0"/>
              <a:t> </a:t>
            </a:r>
            <a:r>
              <a:rPr lang="en-GB" sz="2000" dirty="0" err="1" smtClean="0"/>
              <a:t>énergie</a:t>
            </a:r>
            <a:endParaRPr lang="en-GB" sz="2000" dirty="0" smtClean="0"/>
          </a:p>
          <a:p>
            <a:pPr marL="0" indent="0">
              <a:buNone/>
            </a:pPr>
            <a:endParaRPr lang="en-GB" sz="2000" dirty="0" smtClean="0"/>
          </a:p>
          <a:p>
            <a:pPr marL="457200" indent="-457200">
              <a:buFontTx/>
              <a:buChar char="-"/>
            </a:pPr>
            <a:endParaRPr lang="en-GB" sz="2000" dirty="0" smtClean="0"/>
          </a:p>
          <a:p>
            <a:pPr marL="0" indent="0">
              <a:buNone/>
            </a:pPr>
            <a:endParaRPr lang="en-GB" sz="2000" dirty="0"/>
          </a:p>
          <a:p>
            <a:pPr marL="0" indent="0">
              <a:buNone/>
            </a:pPr>
            <a:endParaRPr lang="en-GB" sz="2000" dirty="0"/>
          </a:p>
          <a:p>
            <a:pPr marL="514350" indent="-514350">
              <a:buFont typeface="+mj-lt"/>
              <a:buAutoNum type="arabicPeriod"/>
            </a:pPr>
            <a:endParaRPr lang="en-GB" sz="2000" dirty="0"/>
          </a:p>
          <a:p>
            <a:endParaRPr lang="en-GB" dirty="0"/>
          </a:p>
        </p:txBody>
      </p:sp>
    </p:spTree>
    <p:extLst>
      <p:ext uri="{BB962C8B-B14F-4D97-AF65-F5344CB8AC3E}">
        <p14:creationId xmlns:p14="http://schemas.microsoft.com/office/powerpoint/2010/main" val="2063727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500"/>
                                        <p:tgtEl>
                                          <p:spTgt spid="3">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fade">
                                      <p:cBhvr>
                                        <p:cTn id="57" dur="500"/>
                                        <p:tgtEl>
                                          <p:spTgt spid="3">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4" end="14"/>
                                            </p:txEl>
                                          </p:spTgt>
                                        </p:tgtEl>
                                        <p:attrNameLst>
                                          <p:attrName>style.visibility</p:attrName>
                                        </p:attrNameLst>
                                      </p:cBhvr>
                                      <p:to>
                                        <p:strVal val="visible"/>
                                      </p:to>
                                    </p:set>
                                    <p:animEffect transition="in" filter="fade">
                                      <p:cBhvr>
                                        <p:cTn id="62" dur="500"/>
                                        <p:tgtEl>
                                          <p:spTgt spid="3">
                                            <p:txEl>
                                              <p:pRg st="14" end="1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animEffect transition="in" filter="fade">
                                      <p:cBhvr>
                                        <p:cTn id="67" dur="500"/>
                                        <p:tgtEl>
                                          <p:spTgt spid="3">
                                            <p:txEl>
                                              <p:pRg st="15" end="1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6" end="16"/>
                                            </p:txEl>
                                          </p:spTgt>
                                        </p:tgtEl>
                                        <p:attrNameLst>
                                          <p:attrName>style.visibility</p:attrName>
                                        </p:attrNameLst>
                                      </p:cBhvr>
                                      <p:to>
                                        <p:strVal val="visible"/>
                                      </p:to>
                                    </p:set>
                                    <p:animEffect transition="in" filter="fade">
                                      <p:cBhvr>
                                        <p:cTn id="72"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778098"/>
          </a:xfrm>
        </p:spPr>
        <p:txBody>
          <a:bodyPr>
            <a:normAutofit/>
          </a:bodyPr>
          <a:lstStyle/>
          <a:p>
            <a:pPr algn="ctr"/>
            <a:r>
              <a:rPr lang="en-GB" sz="2800" dirty="0" smtClean="0"/>
              <a:t>4. Les </a:t>
            </a:r>
            <a:r>
              <a:rPr lang="en-GB" sz="2800" dirty="0" err="1" smtClean="0"/>
              <a:t>résistants</a:t>
            </a:r>
            <a:endParaRPr lang="en-GB" sz="2800" dirty="0"/>
          </a:p>
        </p:txBody>
      </p:sp>
      <p:sp>
        <p:nvSpPr>
          <p:cNvPr id="3" name="Content Placeholder 2"/>
          <p:cNvSpPr>
            <a:spLocks noGrp="1"/>
          </p:cNvSpPr>
          <p:nvPr>
            <p:ph idx="1"/>
          </p:nvPr>
        </p:nvSpPr>
        <p:spPr>
          <a:xfrm>
            <a:off x="395536" y="1052736"/>
            <a:ext cx="8229600" cy="5688632"/>
          </a:xfrm>
        </p:spPr>
        <p:txBody>
          <a:bodyPr>
            <a:noAutofit/>
          </a:bodyPr>
          <a:lstStyle/>
          <a:p>
            <a:pPr marL="0" indent="0">
              <a:lnSpc>
                <a:spcPct val="90000"/>
              </a:lnSpc>
              <a:buNone/>
            </a:pPr>
            <a:endParaRPr lang="en-GB" sz="1400" b="1" i="1" dirty="0" smtClean="0"/>
          </a:p>
          <a:p>
            <a:pPr marL="0" indent="0">
              <a:lnSpc>
                <a:spcPct val="90000"/>
              </a:lnSpc>
              <a:buNone/>
            </a:pPr>
            <a:r>
              <a:rPr lang="en-GB" sz="1400" b="1" i="1" dirty="0" smtClean="0"/>
              <a:t>4.1. </a:t>
            </a:r>
            <a:r>
              <a:rPr lang="en-GB" sz="1400" b="1" i="1" dirty="0" err="1" smtClean="0"/>
              <a:t>Répartition</a:t>
            </a:r>
            <a:r>
              <a:rPr lang="en-GB" sz="1400" b="1" i="1" dirty="0" smtClean="0"/>
              <a:t> entre </a:t>
            </a:r>
            <a:r>
              <a:rPr lang="en-GB" sz="1400" b="1" i="1" dirty="0" err="1" smtClean="0"/>
              <a:t>Flandre</a:t>
            </a:r>
            <a:r>
              <a:rPr lang="en-GB" sz="1400" b="1" i="1" dirty="0" smtClean="0"/>
              <a:t> et </a:t>
            </a:r>
            <a:r>
              <a:rPr lang="en-GB" sz="1400" b="1" i="1" dirty="0" err="1" smtClean="0"/>
              <a:t>Belgique</a:t>
            </a:r>
            <a:r>
              <a:rPr lang="en-GB" sz="1400" b="1" i="1" dirty="0" smtClean="0"/>
              <a:t> francophone</a:t>
            </a:r>
          </a:p>
          <a:p>
            <a:pPr marL="0" indent="0">
              <a:lnSpc>
                <a:spcPct val="90000"/>
              </a:lnSpc>
              <a:buNone/>
            </a:pPr>
            <a:endParaRPr lang="en-GB" sz="1400" b="1" i="1" dirty="0" smtClean="0"/>
          </a:p>
          <a:p>
            <a:pPr>
              <a:lnSpc>
                <a:spcPct val="90000"/>
              </a:lnSpc>
            </a:pPr>
            <a:r>
              <a:rPr lang="en-GB" sz="1400" dirty="0" err="1" smtClean="0"/>
              <a:t>Lutte</a:t>
            </a:r>
            <a:r>
              <a:rPr lang="en-GB" sz="1400" dirty="0" smtClean="0"/>
              <a:t> </a:t>
            </a:r>
            <a:r>
              <a:rPr lang="en-GB" sz="1400" dirty="0" err="1" smtClean="0"/>
              <a:t>paraît</a:t>
            </a:r>
            <a:r>
              <a:rPr lang="en-GB" sz="1400" dirty="0" smtClean="0"/>
              <a:t> plus tardive et </a:t>
            </a:r>
            <a:r>
              <a:rPr lang="en-GB" sz="1400" dirty="0" err="1" smtClean="0"/>
              <a:t>moins</a:t>
            </a:r>
            <a:r>
              <a:rPr lang="en-GB" sz="1400" dirty="0" smtClean="0"/>
              <a:t> intense </a:t>
            </a:r>
            <a:r>
              <a:rPr lang="en-GB" sz="1400" dirty="0" err="1" smtClean="0"/>
              <a:t>en</a:t>
            </a:r>
            <a:r>
              <a:rPr lang="en-GB" sz="1400" dirty="0" smtClean="0"/>
              <a:t> </a:t>
            </a:r>
            <a:r>
              <a:rPr lang="en-GB" sz="1400" dirty="0" err="1" smtClean="0"/>
              <a:t>Flandre</a:t>
            </a:r>
            <a:endParaRPr lang="en-GB" sz="1400" dirty="0" smtClean="0"/>
          </a:p>
          <a:p>
            <a:pPr>
              <a:lnSpc>
                <a:spcPct val="90000"/>
              </a:lnSpc>
            </a:pPr>
            <a:r>
              <a:rPr lang="en-GB" sz="1400" dirty="0" err="1" smtClean="0"/>
              <a:t>Flamands</a:t>
            </a:r>
            <a:r>
              <a:rPr lang="en-GB" sz="1400" dirty="0" smtClean="0"/>
              <a:t> </a:t>
            </a:r>
            <a:r>
              <a:rPr lang="en-GB" sz="1400" dirty="0" err="1" smtClean="0"/>
              <a:t>peu</a:t>
            </a:r>
            <a:r>
              <a:rPr lang="en-GB" sz="1400" dirty="0" smtClean="0"/>
              <a:t> </a:t>
            </a:r>
            <a:r>
              <a:rPr lang="en-GB" sz="1400" dirty="0" err="1" smtClean="0"/>
              <a:t>portés</a:t>
            </a:r>
            <a:r>
              <a:rPr lang="en-GB" sz="1400" dirty="0" smtClean="0"/>
              <a:t> </a:t>
            </a:r>
            <a:r>
              <a:rPr lang="en-GB" sz="1400" dirty="0" err="1" smtClean="0"/>
              <a:t>vers</a:t>
            </a:r>
            <a:r>
              <a:rPr lang="en-GB" sz="1400" dirty="0" smtClean="0"/>
              <a:t> </a:t>
            </a:r>
            <a:r>
              <a:rPr lang="en-GB" sz="1400" dirty="0" err="1" smtClean="0"/>
              <a:t>l’antifascisme</a:t>
            </a:r>
            <a:r>
              <a:rPr lang="en-GB" sz="1400" dirty="0" smtClean="0"/>
              <a:t> (</a:t>
            </a:r>
            <a:r>
              <a:rPr lang="en-GB" sz="1400" dirty="0" err="1" smtClean="0"/>
              <a:t>relativement</a:t>
            </a:r>
            <a:r>
              <a:rPr lang="en-GB" sz="1400" dirty="0" smtClean="0"/>
              <a:t> </a:t>
            </a:r>
            <a:r>
              <a:rPr lang="en-GB" sz="1400" dirty="0" err="1" smtClean="0"/>
              <a:t>attirés</a:t>
            </a:r>
            <a:r>
              <a:rPr lang="en-GB" sz="1400" dirty="0" smtClean="0"/>
              <a:t> </a:t>
            </a:r>
            <a:r>
              <a:rPr lang="en-GB" sz="1400" dirty="0" err="1" smtClean="0"/>
              <a:t>vers</a:t>
            </a:r>
            <a:r>
              <a:rPr lang="en-GB" sz="1400" dirty="0" smtClean="0"/>
              <a:t> </a:t>
            </a:r>
            <a:r>
              <a:rPr lang="en-GB" sz="1400" dirty="0" err="1" smtClean="0"/>
              <a:t>théories</a:t>
            </a:r>
            <a:r>
              <a:rPr lang="en-GB" sz="1400" dirty="0" smtClean="0"/>
              <a:t> </a:t>
            </a:r>
            <a:r>
              <a:rPr lang="en-GB" sz="1400" dirty="0" err="1" smtClean="0"/>
              <a:t>autoritaires</a:t>
            </a:r>
            <a:r>
              <a:rPr lang="en-GB" sz="1400" dirty="0" smtClean="0"/>
              <a:t> et </a:t>
            </a:r>
            <a:r>
              <a:rPr lang="en-GB" sz="1400" dirty="0" err="1" smtClean="0"/>
              <a:t>corporatistes</a:t>
            </a:r>
            <a:r>
              <a:rPr lang="en-GB" sz="1400" dirty="0" smtClean="0"/>
              <a:t>)</a:t>
            </a:r>
          </a:p>
          <a:p>
            <a:pPr>
              <a:lnSpc>
                <a:spcPct val="90000"/>
              </a:lnSpc>
            </a:pPr>
            <a:r>
              <a:rPr lang="en-GB" sz="1400" dirty="0" smtClean="0"/>
              <a:t>Plus de </a:t>
            </a:r>
            <a:r>
              <a:rPr lang="en-GB" sz="1400" dirty="0" err="1" smtClean="0"/>
              <a:t>difficultés</a:t>
            </a:r>
            <a:r>
              <a:rPr lang="en-GB" sz="1400" dirty="0" smtClean="0"/>
              <a:t> que les </a:t>
            </a:r>
            <a:r>
              <a:rPr lang="en-GB" sz="1400" dirty="0" err="1" smtClean="0"/>
              <a:t>Bruxellois</a:t>
            </a:r>
            <a:r>
              <a:rPr lang="en-GB" sz="1400" dirty="0" smtClean="0"/>
              <a:t> et les </a:t>
            </a:r>
            <a:r>
              <a:rPr lang="en-GB" sz="1400" dirty="0" err="1" smtClean="0"/>
              <a:t>Wallons</a:t>
            </a:r>
            <a:r>
              <a:rPr lang="en-GB" sz="1400" dirty="0" smtClean="0"/>
              <a:t> à </a:t>
            </a:r>
            <a:r>
              <a:rPr lang="en-GB" sz="1400" dirty="0" err="1" smtClean="0"/>
              <a:t>combattre</a:t>
            </a:r>
            <a:r>
              <a:rPr lang="en-GB" sz="1400" dirty="0" smtClean="0"/>
              <a:t> pour la </a:t>
            </a:r>
            <a:r>
              <a:rPr lang="en-GB" sz="1400" dirty="0" err="1" smtClean="0"/>
              <a:t>patrie</a:t>
            </a:r>
            <a:r>
              <a:rPr lang="en-GB" sz="1400" dirty="0" smtClean="0"/>
              <a:t> </a:t>
            </a:r>
            <a:r>
              <a:rPr lang="en-GB" sz="1400" dirty="0" err="1" smtClean="0"/>
              <a:t>belge</a:t>
            </a:r>
            <a:r>
              <a:rPr lang="en-GB" sz="1400" dirty="0" smtClean="0"/>
              <a:t>, car à </a:t>
            </a:r>
            <a:r>
              <a:rPr lang="en-GB" sz="1400" dirty="0" err="1" smtClean="0"/>
              <a:t>leurs</a:t>
            </a:r>
            <a:r>
              <a:rPr lang="en-GB" sz="1400" dirty="0" smtClean="0"/>
              <a:t> </a:t>
            </a:r>
            <a:r>
              <a:rPr lang="en-GB" sz="1400" dirty="0" err="1" smtClean="0"/>
              <a:t>yeux</a:t>
            </a:r>
            <a:r>
              <a:rPr lang="en-GB" sz="1400" dirty="0" smtClean="0"/>
              <a:t>, </a:t>
            </a:r>
            <a:r>
              <a:rPr lang="en-GB" sz="1400" dirty="0" err="1" smtClean="0"/>
              <a:t>ils</a:t>
            </a:r>
            <a:r>
              <a:rPr lang="en-GB" sz="1400" dirty="0" smtClean="0"/>
              <a:t> </a:t>
            </a:r>
            <a:r>
              <a:rPr lang="en-GB" sz="1400" dirty="0" err="1" smtClean="0"/>
              <a:t>ont</a:t>
            </a:r>
            <a:r>
              <a:rPr lang="en-GB" sz="1400" dirty="0" smtClean="0"/>
              <a:t> </a:t>
            </a:r>
            <a:r>
              <a:rPr lang="en-GB" sz="1400" dirty="0" err="1" smtClean="0"/>
              <a:t>souffert</a:t>
            </a:r>
            <a:r>
              <a:rPr lang="en-GB" sz="1400" dirty="0" smtClean="0"/>
              <a:t> </a:t>
            </a:r>
            <a:r>
              <a:rPr lang="en-GB" sz="1400" dirty="0" err="1" smtClean="0"/>
              <a:t>en</a:t>
            </a:r>
            <a:r>
              <a:rPr lang="en-GB" sz="1400" dirty="0" smtClean="0"/>
              <a:t> 1914-1918, </a:t>
            </a:r>
            <a:r>
              <a:rPr lang="en-GB" sz="1400" dirty="0" err="1" smtClean="0"/>
              <a:t>mais</a:t>
            </a:r>
            <a:r>
              <a:rPr lang="en-GB" sz="1400" dirty="0" smtClean="0"/>
              <a:t> </a:t>
            </a:r>
            <a:r>
              <a:rPr lang="en-GB" sz="1400" dirty="0" err="1" smtClean="0"/>
              <a:t>n’ont</a:t>
            </a:r>
            <a:r>
              <a:rPr lang="en-GB" sz="1400" dirty="0" smtClean="0"/>
              <a:t> pas </a:t>
            </a:r>
            <a:r>
              <a:rPr lang="en-GB" sz="1400" dirty="0" err="1" smtClean="0"/>
              <a:t>obtenu</a:t>
            </a:r>
            <a:r>
              <a:rPr lang="en-GB" sz="1400" dirty="0" smtClean="0"/>
              <a:t> </a:t>
            </a:r>
            <a:r>
              <a:rPr lang="en-GB" sz="1400" dirty="0" err="1" smtClean="0"/>
              <a:t>ensuite</a:t>
            </a:r>
            <a:r>
              <a:rPr lang="en-GB" sz="1400" dirty="0" smtClean="0"/>
              <a:t> la reconnaissance </a:t>
            </a:r>
            <a:r>
              <a:rPr lang="en-GB" sz="1400" dirty="0" err="1" smtClean="0"/>
              <a:t>qu’ils</a:t>
            </a:r>
            <a:r>
              <a:rPr lang="en-GB" sz="1400" dirty="0" smtClean="0"/>
              <a:t> </a:t>
            </a:r>
            <a:r>
              <a:rPr lang="en-GB" sz="1400" dirty="0" err="1" smtClean="0"/>
              <a:t>méritaient</a:t>
            </a:r>
            <a:endParaRPr lang="en-GB" sz="1400" dirty="0" smtClean="0"/>
          </a:p>
          <a:p>
            <a:pPr>
              <a:lnSpc>
                <a:spcPct val="90000"/>
              </a:lnSpc>
            </a:pPr>
            <a:endParaRPr lang="en-GB" sz="1400" dirty="0" smtClean="0"/>
          </a:p>
          <a:p>
            <a:pPr>
              <a:lnSpc>
                <a:spcPct val="90000"/>
              </a:lnSpc>
            </a:pPr>
            <a:endParaRPr lang="en-GB" sz="1400" dirty="0" smtClean="0"/>
          </a:p>
          <a:p>
            <a:pPr marL="0" indent="0">
              <a:lnSpc>
                <a:spcPct val="90000"/>
              </a:lnSpc>
              <a:buNone/>
            </a:pPr>
            <a:r>
              <a:rPr lang="en-GB" sz="1400" b="1" i="1" dirty="0" smtClean="0"/>
              <a:t>4.2. </a:t>
            </a:r>
            <a:r>
              <a:rPr lang="en-GB" sz="1400" b="1" i="1" dirty="0" err="1" smtClean="0"/>
              <a:t>Sociologie</a:t>
            </a:r>
            <a:r>
              <a:rPr lang="en-GB" sz="1400" b="1" i="1" dirty="0" smtClean="0"/>
              <a:t> du </a:t>
            </a:r>
            <a:r>
              <a:rPr lang="en-GB" sz="1400" b="1" i="1" dirty="0" err="1" smtClean="0"/>
              <a:t>recrutement</a:t>
            </a:r>
            <a:endParaRPr lang="en-GB" sz="1400" b="1" i="1" dirty="0" smtClean="0"/>
          </a:p>
          <a:p>
            <a:pPr marL="0" indent="0">
              <a:lnSpc>
                <a:spcPct val="90000"/>
              </a:lnSpc>
              <a:buNone/>
            </a:pPr>
            <a:endParaRPr lang="en-GB" sz="1400" b="1" i="1" dirty="0" smtClean="0"/>
          </a:p>
          <a:p>
            <a:pPr marL="0" indent="0">
              <a:lnSpc>
                <a:spcPct val="90000"/>
              </a:lnSpc>
              <a:buNone/>
            </a:pPr>
            <a:r>
              <a:rPr lang="en-GB" sz="1400" b="1" i="1" dirty="0" smtClean="0"/>
              <a:t>4.2.1. </a:t>
            </a:r>
            <a:r>
              <a:rPr lang="en-GB" sz="1400" b="1" i="1" dirty="0" err="1" smtClean="0"/>
              <a:t>Âge</a:t>
            </a:r>
            <a:r>
              <a:rPr lang="en-GB" sz="1400" b="1" i="1" dirty="0" smtClean="0"/>
              <a:t> et genre</a:t>
            </a:r>
          </a:p>
          <a:p>
            <a:pPr>
              <a:lnSpc>
                <a:spcPct val="90000"/>
              </a:lnSpc>
            </a:pPr>
            <a:r>
              <a:rPr lang="en-GB" sz="1400" dirty="0" err="1" smtClean="0"/>
              <a:t>En</a:t>
            </a:r>
            <a:r>
              <a:rPr lang="en-GB" sz="1400" dirty="0" smtClean="0"/>
              <a:t> 1943 et surtout </a:t>
            </a:r>
            <a:r>
              <a:rPr lang="en-GB" sz="1400" dirty="0" err="1" smtClean="0"/>
              <a:t>en</a:t>
            </a:r>
            <a:r>
              <a:rPr lang="en-GB" sz="1400" dirty="0" smtClean="0"/>
              <a:t> 1944, la résistance a la </a:t>
            </a:r>
            <a:r>
              <a:rPr lang="en-GB" sz="1400" dirty="0" err="1" smtClean="0"/>
              <a:t>sympathie</a:t>
            </a:r>
            <a:r>
              <a:rPr lang="en-GB" sz="1400" dirty="0" smtClean="0"/>
              <a:t> de la majeure </a:t>
            </a:r>
            <a:r>
              <a:rPr lang="en-GB" sz="1400" dirty="0" err="1" smtClean="0"/>
              <a:t>partie</a:t>
            </a:r>
            <a:r>
              <a:rPr lang="en-GB" sz="1400" dirty="0" smtClean="0"/>
              <a:t> de la population. </a:t>
            </a:r>
            <a:r>
              <a:rPr lang="en-GB" sz="1400" dirty="0" err="1" smtClean="0"/>
              <a:t>Malgré</a:t>
            </a:r>
            <a:r>
              <a:rPr lang="en-GB" sz="1400" dirty="0" smtClean="0"/>
              <a:t> tout, </a:t>
            </a:r>
            <a:r>
              <a:rPr lang="en-GB" sz="1400" dirty="0" err="1" smtClean="0"/>
              <a:t>elle</a:t>
            </a:r>
            <a:r>
              <a:rPr lang="en-GB" sz="1400" dirty="0" smtClean="0"/>
              <a:t> </a:t>
            </a:r>
            <a:r>
              <a:rPr lang="en-GB" sz="1400" dirty="0" err="1" smtClean="0"/>
              <a:t>n’implique</a:t>
            </a:r>
            <a:r>
              <a:rPr lang="en-GB" sz="1400" dirty="0" smtClean="0"/>
              <a:t> </a:t>
            </a:r>
            <a:r>
              <a:rPr lang="en-GB" sz="1400" dirty="0" err="1" smtClean="0"/>
              <a:t>directement</a:t>
            </a:r>
            <a:r>
              <a:rPr lang="en-GB" sz="1400" dirty="0" smtClean="0"/>
              <a:t> que 2 à 3% des 16-65 </a:t>
            </a:r>
            <a:r>
              <a:rPr lang="en-GB" sz="1400" dirty="0" err="1" smtClean="0"/>
              <a:t>ans</a:t>
            </a:r>
            <a:endParaRPr lang="en-GB" sz="1400" dirty="0" smtClean="0"/>
          </a:p>
          <a:p>
            <a:pPr>
              <a:lnSpc>
                <a:spcPct val="90000"/>
              </a:lnSpc>
            </a:pPr>
            <a:endParaRPr lang="en-GB" sz="1400" dirty="0" smtClean="0"/>
          </a:p>
          <a:p>
            <a:pPr>
              <a:lnSpc>
                <a:spcPct val="90000"/>
              </a:lnSpc>
            </a:pPr>
            <a:r>
              <a:rPr lang="en-GB" sz="1400" dirty="0" smtClean="0"/>
              <a:t>Car les </a:t>
            </a:r>
            <a:r>
              <a:rPr lang="en-GB" sz="1400" dirty="0" err="1" smtClean="0"/>
              <a:t>risques</a:t>
            </a:r>
            <a:r>
              <a:rPr lang="en-GB" sz="1400" dirty="0" smtClean="0"/>
              <a:t> </a:t>
            </a:r>
            <a:r>
              <a:rPr lang="en-GB" sz="1400" dirty="0" err="1" smtClean="0"/>
              <a:t>nécessitent</a:t>
            </a:r>
            <a:r>
              <a:rPr lang="en-GB" sz="1400" dirty="0" smtClean="0"/>
              <a:t> du courage; </a:t>
            </a:r>
            <a:r>
              <a:rPr lang="en-GB" sz="1400" dirty="0" err="1" smtClean="0"/>
              <a:t>en</a:t>
            </a:r>
            <a:r>
              <a:rPr lang="en-GB" sz="1400" dirty="0" smtClean="0"/>
              <a:t> </a:t>
            </a:r>
            <a:r>
              <a:rPr lang="en-GB" sz="1400" dirty="0" err="1" smtClean="0"/>
              <a:t>outre</a:t>
            </a:r>
            <a:r>
              <a:rPr lang="en-GB" sz="1400" dirty="0" smtClean="0"/>
              <a:t>, la </a:t>
            </a:r>
            <a:r>
              <a:rPr lang="en-GB" sz="1400" dirty="0" err="1" smtClean="0"/>
              <a:t>clandestinité</a:t>
            </a:r>
            <a:r>
              <a:rPr lang="en-GB" sz="1400" dirty="0" smtClean="0"/>
              <a:t> impose  des ruptures vis-à-vis du travail et de la </a:t>
            </a:r>
            <a:r>
              <a:rPr lang="en-GB" sz="1400" dirty="0" err="1" smtClean="0"/>
              <a:t>famille</a:t>
            </a:r>
            <a:endParaRPr lang="en-GB" sz="1400" dirty="0" smtClean="0"/>
          </a:p>
          <a:p>
            <a:pPr>
              <a:lnSpc>
                <a:spcPct val="90000"/>
              </a:lnSpc>
            </a:pPr>
            <a:endParaRPr lang="en-GB" sz="1400" dirty="0" smtClean="0"/>
          </a:p>
          <a:p>
            <a:pPr>
              <a:lnSpc>
                <a:spcPct val="90000"/>
              </a:lnSpc>
            </a:pPr>
            <a:r>
              <a:rPr lang="en-GB" sz="1400" dirty="0" err="1" smtClean="0"/>
              <a:t>Dès</a:t>
            </a:r>
            <a:r>
              <a:rPr lang="en-GB" sz="1400" dirty="0" smtClean="0"/>
              <a:t> </a:t>
            </a:r>
            <a:r>
              <a:rPr lang="en-GB" sz="1400" dirty="0" err="1" smtClean="0"/>
              <a:t>lors</a:t>
            </a:r>
            <a:r>
              <a:rPr lang="en-GB" sz="1400" dirty="0" smtClean="0"/>
              <a:t>, surtout hommes de 20 à 40 </a:t>
            </a:r>
            <a:r>
              <a:rPr lang="en-GB" sz="1400" dirty="0" err="1" smtClean="0"/>
              <a:t>ans</a:t>
            </a:r>
            <a:r>
              <a:rPr lang="en-GB" sz="1400" dirty="0" smtClean="0"/>
              <a:t>, plus </a:t>
            </a:r>
            <a:r>
              <a:rPr lang="en-GB" sz="1400" dirty="0" err="1" smtClean="0"/>
              <a:t>impulsifs</a:t>
            </a:r>
            <a:r>
              <a:rPr lang="en-GB" sz="1400" dirty="0" smtClean="0"/>
              <a:t> que </a:t>
            </a:r>
            <a:r>
              <a:rPr lang="en-GB" sz="1400" dirty="0" err="1" smtClean="0"/>
              <a:t>leurs</a:t>
            </a:r>
            <a:r>
              <a:rPr lang="en-GB" sz="1400" dirty="0" smtClean="0"/>
              <a:t> </a:t>
            </a:r>
            <a:r>
              <a:rPr lang="en-GB" sz="1400" dirty="0" err="1" smtClean="0"/>
              <a:t>aînés</a:t>
            </a:r>
            <a:r>
              <a:rPr lang="en-GB" sz="1400" dirty="0" smtClean="0"/>
              <a:t> et </a:t>
            </a:r>
            <a:r>
              <a:rPr lang="en-GB" sz="1400" dirty="0" err="1" smtClean="0"/>
              <a:t>moins</a:t>
            </a:r>
            <a:r>
              <a:rPr lang="en-GB" sz="1400" dirty="0" smtClean="0"/>
              <a:t> </a:t>
            </a:r>
            <a:r>
              <a:rPr lang="en-GB" sz="1400" dirty="0" err="1" smtClean="0"/>
              <a:t>confinés</a:t>
            </a:r>
            <a:r>
              <a:rPr lang="en-GB" sz="1400" dirty="0" smtClean="0"/>
              <a:t> que les femmes </a:t>
            </a:r>
            <a:r>
              <a:rPr lang="en-GB" sz="1400" dirty="0" err="1" smtClean="0"/>
              <a:t>dans</a:t>
            </a:r>
            <a:r>
              <a:rPr lang="en-GB" sz="1400" dirty="0" smtClean="0"/>
              <a:t> les </a:t>
            </a:r>
            <a:r>
              <a:rPr lang="en-GB" sz="1400" dirty="0" err="1" smtClean="0"/>
              <a:t>tâches</a:t>
            </a:r>
            <a:r>
              <a:rPr lang="en-GB" sz="1400" dirty="0" smtClean="0"/>
              <a:t> </a:t>
            </a:r>
            <a:r>
              <a:rPr lang="en-GB" sz="1400" dirty="0" err="1" smtClean="0"/>
              <a:t>liées</a:t>
            </a:r>
            <a:r>
              <a:rPr lang="en-GB" sz="1400" dirty="0" smtClean="0"/>
              <a:t> à la </a:t>
            </a:r>
            <a:r>
              <a:rPr lang="en-GB" sz="1400" dirty="0" err="1" smtClean="0"/>
              <a:t>survie</a:t>
            </a:r>
            <a:r>
              <a:rPr lang="en-GB" sz="1400" dirty="0" smtClean="0"/>
              <a:t> de la </a:t>
            </a:r>
            <a:r>
              <a:rPr lang="en-GB" sz="1400" dirty="0" err="1" smtClean="0"/>
              <a:t>famille</a:t>
            </a:r>
            <a:endParaRPr lang="en-GB" sz="1400" dirty="0" smtClean="0"/>
          </a:p>
          <a:p>
            <a:pPr>
              <a:lnSpc>
                <a:spcPct val="90000"/>
              </a:lnSpc>
            </a:pPr>
            <a:endParaRPr lang="en-GB" sz="1400" dirty="0" smtClean="0"/>
          </a:p>
          <a:p>
            <a:pPr marL="0" indent="0">
              <a:lnSpc>
                <a:spcPct val="90000"/>
              </a:lnSpc>
              <a:buNone/>
            </a:pPr>
            <a:endParaRPr lang="en-GB" sz="1400" dirty="0"/>
          </a:p>
        </p:txBody>
      </p:sp>
    </p:spTree>
    <p:extLst>
      <p:ext uri="{BB962C8B-B14F-4D97-AF65-F5344CB8AC3E}">
        <p14:creationId xmlns:p14="http://schemas.microsoft.com/office/powerpoint/2010/main" val="1059258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500"/>
                                        <p:tgtEl>
                                          <p:spTgt spid="3">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3" end="13"/>
                                            </p:txEl>
                                          </p:spTgt>
                                        </p:tgtEl>
                                        <p:attrNameLst>
                                          <p:attrName>style.visibility</p:attrName>
                                        </p:attrNameLst>
                                      </p:cBhvr>
                                      <p:to>
                                        <p:strVal val="visible"/>
                                      </p:to>
                                    </p:set>
                                    <p:animEffect transition="in" filter="fade">
                                      <p:cBhvr>
                                        <p:cTn id="42" dur="500"/>
                                        <p:tgtEl>
                                          <p:spTgt spid="3">
                                            <p:txEl>
                                              <p:pRg st="13" end="1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animEffect transition="in" filter="fade">
                                      <p:cBhvr>
                                        <p:cTn id="47"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908720"/>
            <a:ext cx="7776864" cy="4982903"/>
          </a:xfrm>
          <a:prstGeom prst="rect">
            <a:avLst/>
          </a:prstGeom>
        </p:spPr>
        <p:txBody>
          <a:bodyPr wrap="square">
            <a:spAutoFit/>
          </a:bodyPr>
          <a:lstStyle/>
          <a:p>
            <a:pPr>
              <a:lnSpc>
                <a:spcPct val="90000"/>
              </a:lnSpc>
            </a:pPr>
            <a:r>
              <a:rPr lang="en-GB" sz="1400" b="1" i="1" dirty="0"/>
              <a:t>4.2.2 </a:t>
            </a:r>
            <a:r>
              <a:rPr lang="en-GB" sz="1400" b="1" i="1" dirty="0" err="1"/>
              <a:t>Catégories</a:t>
            </a:r>
            <a:r>
              <a:rPr lang="en-GB" sz="1400" b="1" i="1" dirty="0"/>
              <a:t> </a:t>
            </a:r>
            <a:r>
              <a:rPr lang="en-GB" sz="1400" b="1" i="1" dirty="0" smtClean="0"/>
              <a:t>socio-</a:t>
            </a:r>
            <a:r>
              <a:rPr lang="en-GB" sz="1400" b="1" i="1" dirty="0" err="1" smtClean="0"/>
              <a:t>professionnelles</a:t>
            </a:r>
            <a:endParaRPr lang="en-GB" sz="1400" b="1" i="1" dirty="0" smtClean="0"/>
          </a:p>
          <a:p>
            <a:pPr>
              <a:lnSpc>
                <a:spcPct val="90000"/>
              </a:lnSpc>
            </a:pPr>
            <a:endParaRPr lang="en-GB" sz="1400" b="1" i="1" dirty="0"/>
          </a:p>
          <a:p>
            <a:pPr marL="285750" indent="-285750">
              <a:lnSpc>
                <a:spcPct val="90000"/>
              </a:lnSpc>
              <a:buFont typeface="Arial" panose="020B0604020202020204" pitchFamily="34" charset="0"/>
              <a:buChar char="•"/>
            </a:pPr>
            <a:r>
              <a:rPr lang="en-GB" sz="1400" dirty="0"/>
              <a:t>Classes </a:t>
            </a:r>
            <a:r>
              <a:rPr lang="en-GB" sz="1400" dirty="0" err="1"/>
              <a:t>moyennes</a:t>
            </a:r>
            <a:r>
              <a:rPr lang="en-GB" sz="1400" dirty="0"/>
              <a:t> </a:t>
            </a:r>
            <a:r>
              <a:rPr lang="en-GB" sz="1400" dirty="0" err="1"/>
              <a:t>surreprésentées</a:t>
            </a:r>
            <a:r>
              <a:rPr lang="en-GB" sz="1400" dirty="0"/>
              <a:t>, car haut </a:t>
            </a:r>
            <a:r>
              <a:rPr lang="en-GB" sz="1400" dirty="0" err="1"/>
              <a:t>niveau</a:t>
            </a:r>
            <a:r>
              <a:rPr lang="en-GB" sz="1400" dirty="0"/>
              <a:t> </a:t>
            </a:r>
            <a:r>
              <a:rPr lang="en-GB" sz="1400" dirty="0" err="1"/>
              <a:t>d’engagement</a:t>
            </a:r>
            <a:r>
              <a:rPr lang="en-GB" sz="1400" dirty="0"/>
              <a:t> </a:t>
            </a:r>
            <a:r>
              <a:rPr lang="en-GB" sz="1400" dirty="0" err="1"/>
              <a:t>dans</a:t>
            </a:r>
            <a:r>
              <a:rPr lang="en-GB" sz="1400" dirty="0"/>
              <a:t> la </a:t>
            </a:r>
            <a:r>
              <a:rPr lang="en-GB" sz="1400" dirty="0" err="1"/>
              <a:t>Cité</a:t>
            </a:r>
            <a:r>
              <a:rPr lang="en-GB" sz="1400" dirty="0"/>
              <a:t>. </a:t>
            </a:r>
            <a:r>
              <a:rPr lang="en-GB" sz="1400" dirty="0" err="1"/>
              <a:t>En</a:t>
            </a:r>
            <a:r>
              <a:rPr lang="en-GB" sz="1400" dirty="0"/>
              <a:t> </a:t>
            </a:r>
            <a:r>
              <a:rPr lang="en-GB" sz="1400" dirty="0" err="1"/>
              <a:t>outre</a:t>
            </a:r>
            <a:r>
              <a:rPr lang="en-GB" sz="1400" dirty="0"/>
              <a:t>, agents de </a:t>
            </a:r>
            <a:r>
              <a:rPr lang="en-GB" sz="1400" dirty="0" err="1"/>
              <a:t>l’Etat</a:t>
            </a:r>
            <a:r>
              <a:rPr lang="en-GB" sz="1400" dirty="0"/>
              <a:t> plus </a:t>
            </a:r>
            <a:r>
              <a:rPr lang="en-GB" sz="1400" dirty="0" err="1"/>
              <a:t>impliqués</a:t>
            </a:r>
            <a:r>
              <a:rPr lang="en-GB" sz="1400" dirty="0"/>
              <a:t>, car plus </a:t>
            </a:r>
            <a:r>
              <a:rPr lang="en-GB" sz="1400" dirty="0" err="1"/>
              <a:t>menacés</a:t>
            </a:r>
            <a:r>
              <a:rPr lang="en-GB" sz="1400" dirty="0"/>
              <a:t> par </a:t>
            </a:r>
            <a:r>
              <a:rPr lang="en-GB" sz="1400" dirty="0" err="1"/>
              <a:t>l’Ordre</a:t>
            </a:r>
            <a:r>
              <a:rPr lang="en-GB" sz="1400" dirty="0"/>
              <a:t> </a:t>
            </a:r>
            <a:r>
              <a:rPr lang="en-GB" sz="1400" dirty="0" smtClean="0"/>
              <a:t>nouveau</a:t>
            </a:r>
          </a:p>
          <a:p>
            <a:pPr marL="285750" indent="-285750">
              <a:lnSpc>
                <a:spcPct val="90000"/>
              </a:lnSpc>
              <a:buFont typeface="Arial" panose="020B0604020202020204" pitchFamily="34" charset="0"/>
              <a:buChar char="•"/>
            </a:pPr>
            <a:endParaRPr lang="en-GB" sz="1400" dirty="0"/>
          </a:p>
          <a:p>
            <a:pPr marL="285750" indent="-285750">
              <a:lnSpc>
                <a:spcPct val="90000"/>
              </a:lnSpc>
              <a:buFont typeface="Arial" panose="020B0604020202020204" pitchFamily="34" charset="0"/>
              <a:buChar char="•"/>
            </a:pPr>
            <a:r>
              <a:rPr lang="en-GB" sz="1400" dirty="0"/>
              <a:t>De plus, </a:t>
            </a:r>
            <a:r>
              <a:rPr lang="en-GB" sz="1400" dirty="0" err="1"/>
              <a:t>dans</a:t>
            </a:r>
            <a:r>
              <a:rPr lang="en-GB" sz="1400" dirty="0"/>
              <a:t> les </a:t>
            </a:r>
            <a:r>
              <a:rPr lang="en-GB" sz="1400" dirty="0" err="1"/>
              <a:t>entreprises</a:t>
            </a:r>
            <a:r>
              <a:rPr lang="en-GB" sz="1400" dirty="0"/>
              <a:t>, </a:t>
            </a:r>
            <a:r>
              <a:rPr lang="en-GB" sz="1400" dirty="0" err="1"/>
              <a:t>lutte</a:t>
            </a:r>
            <a:r>
              <a:rPr lang="en-GB" sz="1400" dirty="0"/>
              <a:t> </a:t>
            </a:r>
            <a:r>
              <a:rPr lang="en-GB" sz="1400" dirty="0" err="1"/>
              <a:t>sociale</a:t>
            </a:r>
            <a:r>
              <a:rPr lang="en-GB" sz="1400" dirty="0"/>
              <a:t> plus </a:t>
            </a:r>
            <a:r>
              <a:rPr lang="en-GB" sz="1400" dirty="0" err="1"/>
              <a:t>importante</a:t>
            </a:r>
            <a:r>
              <a:rPr lang="en-GB" sz="1400" dirty="0"/>
              <a:t> que </a:t>
            </a:r>
            <a:r>
              <a:rPr lang="en-GB" sz="1400" dirty="0" err="1"/>
              <a:t>lutte</a:t>
            </a:r>
            <a:r>
              <a:rPr lang="en-GB" sz="1400" dirty="0"/>
              <a:t> </a:t>
            </a:r>
            <a:r>
              <a:rPr lang="en-GB" sz="1400" dirty="0" err="1"/>
              <a:t>patriotique</a:t>
            </a:r>
            <a:r>
              <a:rPr lang="en-GB" sz="1400" dirty="0"/>
              <a:t>. </a:t>
            </a:r>
            <a:r>
              <a:rPr lang="en-GB" sz="1400" dirty="0" err="1"/>
              <a:t>Mais</a:t>
            </a:r>
            <a:r>
              <a:rPr lang="en-GB" sz="1400" dirty="0"/>
              <a:t> </a:t>
            </a:r>
            <a:r>
              <a:rPr lang="en-GB" sz="1400" dirty="0" err="1"/>
              <a:t>en</a:t>
            </a:r>
            <a:r>
              <a:rPr lang="en-GB" sz="1400" dirty="0"/>
              <a:t> 1943-1944, la </a:t>
            </a:r>
            <a:r>
              <a:rPr lang="en-GB" sz="1400" dirty="0" err="1"/>
              <a:t>dégradation</a:t>
            </a:r>
            <a:r>
              <a:rPr lang="en-GB" sz="1400" dirty="0"/>
              <a:t> des conditions de vie et les </a:t>
            </a:r>
            <a:r>
              <a:rPr lang="en-GB" sz="1400" dirty="0" err="1"/>
              <a:t>mesures</a:t>
            </a:r>
            <a:r>
              <a:rPr lang="en-GB" sz="1400" dirty="0"/>
              <a:t> de </a:t>
            </a:r>
            <a:r>
              <a:rPr lang="en-GB" sz="1400" dirty="0" err="1"/>
              <a:t>déportation</a:t>
            </a:r>
            <a:r>
              <a:rPr lang="en-GB" sz="1400" dirty="0"/>
              <a:t> </a:t>
            </a:r>
            <a:r>
              <a:rPr lang="en-GB" sz="1400" dirty="0" err="1"/>
              <a:t>pousseront</a:t>
            </a:r>
            <a:r>
              <a:rPr lang="en-GB" sz="1400" dirty="0"/>
              <a:t> les </a:t>
            </a:r>
            <a:r>
              <a:rPr lang="en-GB" sz="1400" dirty="0" err="1"/>
              <a:t>ouvriers</a:t>
            </a:r>
            <a:r>
              <a:rPr lang="en-GB" sz="1400" dirty="0"/>
              <a:t> à </a:t>
            </a:r>
            <a:r>
              <a:rPr lang="en-GB" sz="1400" dirty="0" err="1"/>
              <a:t>entrer</a:t>
            </a:r>
            <a:r>
              <a:rPr lang="en-GB" sz="1400" dirty="0"/>
              <a:t> </a:t>
            </a:r>
            <a:r>
              <a:rPr lang="en-GB" sz="1400" dirty="0" err="1"/>
              <a:t>davantage</a:t>
            </a:r>
            <a:r>
              <a:rPr lang="en-GB" sz="1400" dirty="0"/>
              <a:t> </a:t>
            </a:r>
            <a:r>
              <a:rPr lang="en-GB" sz="1400" dirty="0" err="1"/>
              <a:t>dans</a:t>
            </a:r>
            <a:r>
              <a:rPr lang="en-GB" sz="1400" dirty="0"/>
              <a:t> la </a:t>
            </a:r>
            <a:r>
              <a:rPr lang="en-GB" sz="1400" dirty="0" err="1" smtClean="0"/>
              <a:t>lutte</a:t>
            </a:r>
            <a:endParaRPr lang="en-GB" sz="1400" dirty="0" smtClean="0"/>
          </a:p>
          <a:p>
            <a:pPr marL="285750" indent="-285750">
              <a:lnSpc>
                <a:spcPct val="90000"/>
              </a:lnSpc>
              <a:buFont typeface="Arial" panose="020B0604020202020204" pitchFamily="34" charset="0"/>
              <a:buChar char="•"/>
            </a:pPr>
            <a:endParaRPr lang="en-GB" sz="1400" dirty="0"/>
          </a:p>
          <a:p>
            <a:pPr marL="285750" indent="-285750">
              <a:lnSpc>
                <a:spcPct val="90000"/>
              </a:lnSpc>
              <a:buFont typeface="Arial" panose="020B0604020202020204" pitchFamily="34" charset="0"/>
              <a:buChar char="•"/>
            </a:pPr>
            <a:r>
              <a:rPr lang="en-GB" sz="1400" dirty="0"/>
              <a:t>Les </a:t>
            </a:r>
            <a:r>
              <a:rPr lang="en-GB" sz="1400" dirty="0" err="1"/>
              <a:t>agriculteurs</a:t>
            </a:r>
            <a:r>
              <a:rPr lang="en-GB" sz="1400" dirty="0"/>
              <a:t> </a:t>
            </a:r>
            <a:r>
              <a:rPr lang="en-GB" sz="1400" dirty="0" err="1"/>
              <a:t>n’interviennent</a:t>
            </a:r>
            <a:r>
              <a:rPr lang="en-GB" sz="1400" dirty="0"/>
              <a:t> </a:t>
            </a:r>
            <a:r>
              <a:rPr lang="en-GB" sz="1400" dirty="0" err="1"/>
              <a:t>qu’à</a:t>
            </a:r>
            <a:r>
              <a:rPr lang="en-GB" sz="1400" dirty="0"/>
              <a:t> </a:t>
            </a:r>
            <a:r>
              <a:rPr lang="en-GB" sz="1400" dirty="0" err="1"/>
              <a:t>partir</a:t>
            </a:r>
            <a:r>
              <a:rPr lang="en-GB" sz="1400" dirty="0"/>
              <a:t> de 1943, </a:t>
            </a:r>
            <a:r>
              <a:rPr lang="en-GB" sz="1400" dirty="0" err="1"/>
              <a:t>quand</a:t>
            </a:r>
            <a:r>
              <a:rPr lang="en-GB" sz="1400" dirty="0"/>
              <a:t> les </a:t>
            </a:r>
            <a:r>
              <a:rPr lang="en-GB" sz="1400" dirty="0" err="1"/>
              <a:t>illégaux</a:t>
            </a:r>
            <a:r>
              <a:rPr lang="en-GB" sz="1400" dirty="0"/>
              <a:t> </a:t>
            </a:r>
            <a:r>
              <a:rPr lang="en-GB" sz="1400" dirty="0" err="1"/>
              <a:t>quittent</a:t>
            </a:r>
            <a:r>
              <a:rPr lang="en-GB" sz="1400" dirty="0"/>
              <a:t> les </a:t>
            </a:r>
            <a:r>
              <a:rPr lang="en-GB" sz="1400" dirty="0" err="1"/>
              <a:t>villes</a:t>
            </a:r>
            <a:r>
              <a:rPr lang="en-GB" sz="1400" dirty="0"/>
              <a:t> pour la </a:t>
            </a:r>
            <a:r>
              <a:rPr lang="en-GB" sz="1400" dirty="0" err="1"/>
              <a:t>campagne</a:t>
            </a:r>
            <a:r>
              <a:rPr lang="en-GB" sz="1400" dirty="0"/>
              <a:t>, plus </a:t>
            </a:r>
            <a:r>
              <a:rPr lang="en-GB" sz="1400" dirty="0" err="1"/>
              <a:t>sûre</a:t>
            </a:r>
            <a:r>
              <a:rPr lang="en-GB" sz="1400" dirty="0"/>
              <a:t> et </a:t>
            </a:r>
            <a:r>
              <a:rPr lang="en-GB" sz="1400" dirty="0" err="1"/>
              <a:t>mieux</a:t>
            </a:r>
            <a:r>
              <a:rPr lang="en-GB" sz="1400" dirty="0"/>
              <a:t> </a:t>
            </a:r>
            <a:r>
              <a:rPr lang="en-GB" sz="1400" dirty="0" err="1"/>
              <a:t>pourvue</a:t>
            </a:r>
            <a:r>
              <a:rPr lang="en-GB" sz="1400" dirty="0"/>
              <a:t> </a:t>
            </a:r>
            <a:r>
              <a:rPr lang="en-GB" sz="1400" dirty="0" err="1"/>
              <a:t>en</a:t>
            </a:r>
            <a:r>
              <a:rPr lang="en-GB" sz="1400" dirty="0"/>
              <a:t> </a:t>
            </a:r>
            <a:r>
              <a:rPr lang="en-GB" sz="1400" dirty="0" err="1" smtClean="0"/>
              <a:t>nourriture</a:t>
            </a:r>
            <a:endParaRPr lang="en-GB" sz="1400" dirty="0" smtClean="0"/>
          </a:p>
          <a:p>
            <a:pPr marL="285750" indent="-285750">
              <a:lnSpc>
                <a:spcPct val="90000"/>
              </a:lnSpc>
              <a:buFont typeface="Arial" panose="020B0604020202020204" pitchFamily="34" charset="0"/>
              <a:buChar char="•"/>
            </a:pPr>
            <a:endParaRPr lang="en-GB" sz="1400" dirty="0" smtClean="0"/>
          </a:p>
          <a:p>
            <a:pPr>
              <a:lnSpc>
                <a:spcPct val="90000"/>
              </a:lnSpc>
            </a:pPr>
            <a:r>
              <a:rPr lang="en-GB" sz="1400" b="1" i="1" dirty="0"/>
              <a:t>4.3. </a:t>
            </a:r>
            <a:r>
              <a:rPr lang="en-GB" sz="1400" b="1" i="1" dirty="0" err="1"/>
              <a:t>Recrutement</a:t>
            </a:r>
            <a:r>
              <a:rPr lang="en-GB" sz="1400" b="1" i="1" dirty="0"/>
              <a:t> et vie </a:t>
            </a:r>
            <a:r>
              <a:rPr lang="en-GB" sz="1400" b="1" i="1" dirty="0" err="1"/>
              <a:t>quotidienne</a:t>
            </a:r>
            <a:endParaRPr lang="en-GB" sz="1400" b="1" i="1" dirty="0"/>
          </a:p>
          <a:p>
            <a:pPr marL="285750" indent="-285750">
              <a:lnSpc>
                <a:spcPct val="90000"/>
              </a:lnSpc>
              <a:buFont typeface="Arial" panose="020B0604020202020204" pitchFamily="34" charset="0"/>
              <a:buChar char="•"/>
            </a:pPr>
            <a:r>
              <a:rPr lang="en-GB" sz="1400" dirty="0" smtClean="0"/>
              <a:t>Engagement de </a:t>
            </a:r>
            <a:r>
              <a:rPr lang="en-GB" sz="1400" dirty="0" err="1" smtClean="0"/>
              <a:t>personne</a:t>
            </a:r>
            <a:r>
              <a:rPr lang="en-GB" sz="1400" dirty="0" smtClean="0"/>
              <a:t> à </a:t>
            </a:r>
            <a:r>
              <a:rPr lang="en-GB" sz="1400" dirty="0" err="1" smtClean="0"/>
              <a:t>personne</a:t>
            </a:r>
            <a:r>
              <a:rPr lang="en-GB" sz="1400" dirty="0" smtClean="0"/>
              <a:t>, sur base de </a:t>
            </a:r>
            <a:r>
              <a:rPr lang="en-GB" sz="1400" dirty="0" err="1" smtClean="0"/>
              <a:t>confiance</a:t>
            </a:r>
            <a:r>
              <a:rPr lang="en-GB" sz="1400" dirty="0" smtClean="0"/>
              <a:t> </a:t>
            </a:r>
            <a:r>
              <a:rPr lang="en-GB" sz="1400" dirty="0" err="1" smtClean="0"/>
              <a:t>mutuelle</a:t>
            </a:r>
            <a:r>
              <a:rPr lang="en-GB" sz="1400" dirty="0" smtClean="0"/>
              <a:t>. Liens </a:t>
            </a:r>
            <a:r>
              <a:rPr lang="en-GB" sz="1400" dirty="0" err="1" smtClean="0"/>
              <a:t>peuvent</a:t>
            </a:r>
            <a:r>
              <a:rPr lang="en-GB" sz="1400" dirty="0" smtClean="0"/>
              <a:t> </a:t>
            </a:r>
            <a:r>
              <a:rPr lang="en-GB" sz="1400" dirty="0" err="1" smtClean="0"/>
              <a:t>être</a:t>
            </a:r>
            <a:r>
              <a:rPr lang="en-GB" sz="1400" dirty="0" smtClean="0"/>
              <a:t> </a:t>
            </a:r>
            <a:r>
              <a:rPr lang="en-GB" sz="1400" dirty="0" err="1" smtClean="0"/>
              <a:t>d’ordre</a:t>
            </a:r>
            <a:r>
              <a:rPr lang="en-GB" sz="1400" dirty="0" smtClean="0"/>
              <a:t> familial, </a:t>
            </a:r>
            <a:r>
              <a:rPr lang="en-GB" sz="1400" dirty="0" err="1" smtClean="0"/>
              <a:t>professionnel</a:t>
            </a:r>
            <a:r>
              <a:rPr lang="en-GB" sz="1400" dirty="0" smtClean="0"/>
              <a:t>, </a:t>
            </a:r>
            <a:r>
              <a:rPr lang="en-GB" sz="1400" dirty="0" err="1" smtClean="0"/>
              <a:t>associatif</a:t>
            </a:r>
            <a:r>
              <a:rPr lang="en-GB" sz="1400" dirty="0" smtClean="0"/>
              <a:t>, </a:t>
            </a:r>
            <a:r>
              <a:rPr lang="en-GB" sz="1400" dirty="0" err="1" smtClean="0"/>
              <a:t>politique</a:t>
            </a:r>
            <a:r>
              <a:rPr lang="en-GB" sz="1400" dirty="0" smtClean="0"/>
              <a:t>, religieux, </a:t>
            </a:r>
            <a:r>
              <a:rPr lang="en-GB" sz="1400" dirty="0" err="1" smtClean="0"/>
              <a:t>syndical</a:t>
            </a:r>
            <a:r>
              <a:rPr lang="en-GB" sz="1400" dirty="0" smtClean="0"/>
              <a:t> </a:t>
            </a:r>
            <a:r>
              <a:rPr lang="en-GB" sz="1400" dirty="0" err="1" smtClean="0"/>
              <a:t>ou</a:t>
            </a:r>
            <a:r>
              <a:rPr lang="en-GB" sz="1400" dirty="0" smtClean="0"/>
              <a:t> de simple </a:t>
            </a:r>
            <a:r>
              <a:rPr lang="en-GB" sz="1400" dirty="0" err="1" smtClean="0"/>
              <a:t>voisinage</a:t>
            </a:r>
            <a:r>
              <a:rPr lang="en-GB" sz="1400" dirty="0" smtClean="0"/>
              <a:t>.</a:t>
            </a:r>
          </a:p>
          <a:p>
            <a:pPr marL="285750" indent="-285750">
              <a:lnSpc>
                <a:spcPct val="90000"/>
              </a:lnSpc>
              <a:buFont typeface="Arial" panose="020B0604020202020204" pitchFamily="34" charset="0"/>
              <a:buChar char="•"/>
            </a:pPr>
            <a:endParaRPr lang="en-GB" sz="1400" dirty="0" smtClean="0"/>
          </a:p>
          <a:p>
            <a:pPr marL="285750" indent="-285750">
              <a:lnSpc>
                <a:spcPct val="90000"/>
              </a:lnSpc>
              <a:buFont typeface="Arial" panose="020B0604020202020204" pitchFamily="34" charset="0"/>
              <a:buChar char="•"/>
            </a:pPr>
            <a:r>
              <a:rPr lang="en-GB" sz="1400" dirty="0" smtClean="0"/>
              <a:t>Pour la </a:t>
            </a:r>
            <a:r>
              <a:rPr lang="en-GB" sz="1400" dirty="0" err="1" smtClean="0"/>
              <a:t>plupart</a:t>
            </a:r>
            <a:r>
              <a:rPr lang="en-GB" sz="1400" dirty="0" smtClean="0"/>
              <a:t>, vie </a:t>
            </a:r>
            <a:r>
              <a:rPr lang="en-GB" sz="1400" dirty="0" err="1" smtClean="0"/>
              <a:t>relativement</a:t>
            </a:r>
            <a:r>
              <a:rPr lang="en-GB" sz="1400" dirty="0" smtClean="0"/>
              <a:t> </a:t>
            </a:r>
            <a:r>
              <a:rPr lang="en-GB" sz="1400" dirty="0" err="1" smtClean="0"/>
              <a:t>normale</a:t>
            </a:r>
            <a:r>
              <a:rPr lang="en-GB" sz="1400" dirty="0" smtClean="0"/>
              <a:t>. Pour les </a:t>
            </a:r>
            <a:r>
              <a:rPr lang="en-GB" sz="1400" dirty="0" err="1" smtClean="0"/>
              <a:t>autres</a:t>
            </a:r>
            <a:r>
              <a:rPr lang="en-GB" sz="1400" dirty="0" smtClean="0"/>
              <a:t>, vie </a:t>
            </a:r>
            <a:r>
              <a:rPr lang="en-GB" sz="1400" dirty="0" err="1" smtClean="0"/>
              <a:t>harassante</a:t>
            </a:r>
            <a:r>
              <a:rPr lang="en-GB" sz="1400" dirty="0" smtClean="0"/>
              <a:t> (</a:t>
            </a:r>
            <a:r>
              <a:rPr lang="en-GB" sz="1400" dirty="0" err="1" smtClean="0"/>
              <a:t>soit</a:t>
            </a:r>
            <a:r>
              <a:rPr lang="en-GB" sz="1400" dirty="0" smtClean="0"/>
              <a:t> </a:t>
            </a:r>
            <a:r>
              <a:rPr lang="en-GB" sz="1400" dirty="0" err="1" smtClean="0"/>
              <a:t>cumul</a:t>
            </a:r>
            <a:r>
              <a:rPr lang="en-GB" sz="1400" dirty="0" smtClean="0"/>
              <a:t> de vie </a:t>
            </a:r>
            <a:r>
              <a:rPr lang="en-GB" sz="1400" dirty="0" err="1" smtClean="0"/>
              <a:t>professionnelle</a:t>
            </a:r>
            <a:r>
              <a:rPr lang="en-GB" sz="1400" dirty="0" smtClean="0"/>
              <a:t> et </a:t>
            </a:r>
            <a:r>
              <a:rPr lang="en-GB" sz="1400" dirty="0" err="1" smtClean="0"/>
              <a:t>résistante</a:t>
            </a:r>
            <a:r>
              <a:rPr lang="en-GB" sz="1400" dirty="0" smtClean="0"/>
              <a:t>, </a:t>
            </a:r>
            <a:r>
              <a:rPr lang="en-GB" sz="1400" dirty="0" err="1" smtClean="0"/>
              <a:t>soit</a:t>
            </a:r>
            <a:r>
              <a:rPr lang="en-GB" sz="1400" dirty="0" smtClean="0"/>
              <a:t> </a:t>
            </a:r>
            <a:r>
              <a:rPr lang="en-GB" sz="1400" dirty="0" err="1" smtClean="0"/>
              <a:t>dans</a:t>
            </a:r>
            <a:r>
              <a:rPr lang="en-GB" sz="1400" dirty="0" smtClean="0"/>
              <a:t> la </a:t>
            </a:r>
            <a:r>
              <a:rPr lang="en-GB" sz="1400" dirty="0" err="1" smtClean="0"/>
              <a:t>clandestinité</a:t>
            </a:r>
            <a:r>
              <a:rPr lang="en-GB" sz="1400" dirty="0" smtClean="0"/>
              <a:t>). </a:t>
            </a:r>
            <a:r>
              <a:rPr lang="en-GB" sz="1400" dirty="0" err="1" smtClean="0"/>
              <a:t>Mais</a:t>
            </a:r>
            <a:r>
              <a:rPr lang="en-GB" sz="1400" dirty="0" smtClean="0"/>
              <a:t> vie au </a:t>
            </a:r>
            <a:r>
              <a:rPr lang="en-GB" sz="1400" dirty="0" err="1" smtClean="0"/>
              <a:t>quotidien</a:t>
            </a:r>
            <a:r>
              <a:rPr lang="en-GB" sz="1400" dirty="0" smtClean="0"/>
              <a:t> pas </a:t>
            </a:r>
            <a:r>
              <a:rPr lang="en-GB" sz="1400" dirty="0" err="1" smtClean="0"/>
              <a:t>passionnante</a:t>
            </a:r>
            <a:r>
              <a:rPr lang="en-GB" sz="1400" dirty="0" smtClean="0"/>
              <a:t>.</a:t>
            </a:r>
          </a:p>
          <a:p>
            <a:pPr marL="285750" indent="-285750">
              <a:lnSpc>
                <a:spcPct val="90000"/>
              </a:lnSpc>
              <a:buFont typeface="Arial" panose="020B0604020202020204" pitchFamily="34" charset="0"/>
              <a:buChar char="•"/>
            </a:pPr>
            <a:endParaRPr lang="en-GB" sz="1400" dirty="0"/>
          </a:p>
          <a:p>
            <a:pPr>
              <a:lnSpc>
                <a:spcPct val="90000"/>
              </a:lnSpc>
              <a:spcBef>
                <a:spcPct val="20000"/>
              </a:spcBef>
              <a:buClr>
                <a:schemeClr val="accent1"/>
              </a:buClr>
            </a:pPr>
            <a:r>
              <a:rPr lang="en-GB" sz="1400" b="1" i="1" dirty="0" smtClean="0"/>
              <a:t>4.4. </a:t>
            </a:r>
            <a:r>
              <a:rPr lang="en-GB" sz="1400" b="1" i="1" dirty="0" err="1"/>
              <a:t>Risques</a:t>
            </a:r>
            <a:r>
              <a:rPr lang="en-GB" sz="1400" b="1" i="1" dirty="0"/>
              <a:t> </a:t>
            </a:r>
            <a:r>
              <a:rPr lang="en-GB" sz="1400" b="1" i="1" dirty="0" err="1"/>
              <a:t>encourus</a:t>
            </a:r>
            <a:endParaRPr lang="en-GB" sz="1400" b="1" i="1" dirty="0"/>
          </a:p>
          <a:p>
            <a:pPr marL="285750" indent="-285750">
              <a:lnSpc>
                <a:spcPct val="90000"/>
              </a:lnSpc>
              <a:buFont typeface="Arial" panose="020B0604020202020204" pitchFamily="34" charset="0"/>
              <a:buChar char="•"/>
            </a:pPr>
            <a:endParaRPr lang="en-GB" sz="1400" i="1" dirty="0"/>
          </a:p>
          <a:p>
            <a:pPr marL="285750" indent="-285750">
              <a:lnSpc>
                <a:spcPct val="90000"/>
              </a:lnSpc>
              <a:buFont typeface="Arial" panose="020B0604020202020204" pitchFamily="34" charset="0"/>
              <a:buChar char="•"/>
            </a:pPr>
            <a:r>
              <a:rPr lang="en-GB" sz="1400" dirty="0"/>
              <a:t>Plus de </a:t>
            </a:r>
            <a:r>
              <a:rPr lang="en-GB" sz="1400" dirty="0" smtClean="0"/>
              <a:t>30.000 </a:t>
            </a:r>
            <a:r>
              <a:rPr lang="en-GB" sz="1400" dirty="0" err="1"/>
              <a:t>résistants</a:t>
            </a:r>
            <a:r>
              <a:rPr lang="en-GB" sz="1400" dirty="0"/>
              <a:t> </a:t>
            </a:r>
            <a:r>
              <a:rPr lang="en-GB" sz="1400" dirty="0" err="1"/>
              <a:t>arrêtés</a:t>
            </a:r>
            <a:r>
              <a:rPr lang="en-GB" sz="1400" dirty="0"/>
              <a:t>, pas loin de 15.000 </a:t>
            </a:r>
            <a:r>
              <a:rPr lang="en-GB" sz="1400" dirty="0" err="1" smtClean="0"/>
              <a:t>meurent</a:t>
            </a:r>
            <a:endParaRPr lang="en-GB" sz="1400" dirty="0" smtClean="0"/>
          </a:p>
          <a:p>
            <a:pPr marL="285750" indent="-285750">
              <a:lnSpc>
                <a:spcPct val="90000"/>
              </a:lnSpc>
              <a:buFont typeface="Arial" panose="020B0604020202020204" pitchFamily="34" charset="0"/>
              <a:buChar char="•"/>
            </a:pPr>
            <a:endParaRPr lang="en-GB" sz="1400" dirty="0"/>
          </a:p>
          <a:p>
            <a:pPr marL="285750" indent="-285750">
              <a:lnSpc>
                <a:spcPct val="90000"/>
              </a:lnSpc>
              <a:buFont typeface="Arial" panose="020B0604020202020204" pitchFamily="34" charset="0"/>
              <a:buChar char="•"/>
            </a:pPr>
            <a:r>
              <a:rPr lang="en-GB" sz="1400" dirty="0"/>
              <a:t>Lent </a:t>
            </a:r>
            <a:r>
              <a:rPr lang="en-GB" sz="1400" dirty="0" err="1"/>
              <a:t>démarrage</a:t>
            </a:r>
            <a:r>
              <a:rPr lang="en-GB" sz="1400" dirty="0"/>
              <a:t> des </a:t>
            </a:r>
            <a:r>
              <a:rPr lang="en-GB" sz="1400" dirty="0" err="1"/>
              <a:t>arrestations</a:t>
            </a:r>
            <a:r>
              <a:rPr lang="en-GB" sz="1400" dirty="0"/>
              <a:t> </a:t>
            </a:r>
            <a:r>
              <a:rPr lang="en-GB" sz="1400" dirty="0" err="1"/>
              <a:t>avant</a:t>
            </a:r>
            <a:r>
              <a:rPr lang="en-GB" sz="1400" dirty="0"/>
              <a:t> 1942. Plus de la </a:t>
            </a:r>
            <a:r>
              <a:rPr lang="en-GB" sz="1400" dirty="0" err="1"/>
              <a:t>moitié</a:t>
            </a:r>
            <a:r>
              <a:rPr lang="en-GB" sz="1400" dirty="0"/>
              <a:t> des </a:t>
            </a:r>
            <a:r>
              <a:rPr lang="en-GB" sz="1400" dirty="0" err="1"/>
              <a:t>arrestations</a:t>
            </a:r>
            <a:r>
              <a:rPr lang="en-GB" sz="1400" dirty="0"/>
              <a:t>  </a:t>
            </a:r>
            <a:r>
              <a:rPr lang="en-GB" sz="1400" dirty="0" err="1"/>
              <a:t>en</a:t>
            </a:r>
            <a:r>
              <a:rPr lang="en-GB" sz="1400" dirty="0"/>
              <a:t> 1944, </a:t>
            </a:r>
            <a:r>
              <a:rPr lang="en-GB" sz="1400" dirty="0" err="1"/>
              <a:t>ce</a:t>
            </a:r>
            <a:r>
              <a:rPr lang="en-GB" sz="1400" dirty="0"/>
              <a:t> qui </a:t>
            </a:r>
            <a:r>
              <a:rPr lang="en-GB" sz="1400" dirty="0" err="1"/>
              <a:t>prouve</a:t>
            </a:r>
            <a:r>
              <a:rPr lang="en-GB" sz="1400" dirty="0"/>
              <a:t> </a:t>
            </a:r>
            <a:r>
              <a:rPr lang="en-GB" sz="1400" dirty="0" err="1"/>
              <a:t>l’âpreté</a:t>
            </a:r>
            <a:r>
              <a:rPr lang="en-GB" sz="1400" dirty="0"/>
              <a:t> de </a:t>
            </a:r>
            <a:r>
              <a:rPr lang="en-GB" sz="1400" dirty="0" err="1"/>
              <a:t>lutte</a:t>
            </a:r>
            <a:r>
              <a:rPr lang="en-GB" sz="1400" dirty="0"/>
              <a:t> à </a:t>
            </a:r>
            <a:r>
              <a:rPr lang="en-GB" sz="1400" dirty="0" err="1"/>
              <a:t>cette</a:t>
            </a:r>
            <a:r>
              <a:rPr lang="en-GB" sz="1400" dirty="0"/>
              <a:t> époque</a:t>
            </a:r>
          </a:p>
        </p:txBody>
      </p:sp>
    </p:spTree>
    <p:extLst>
      <p:ext uri="{BB962C8B-B14F-4D97-AF65-F5344CB8AC3E}">
        <p14:creationId xmlns:p14="http://schemas.microsoft.com/office/powerpoint/2010/main" val="646517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500"/>
                                        <p:tgtEl>
                                          <p:spTgt spid="3">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1" end="11"/>
                                            </p:txEl>
                                          </p:spTgt>
                                        </p:tgtEl>
                                        <p:attrNameLst>
                                          <p:attrName>style.visibility</p:attrName>
                                        </p:attrNameLst>
                                      </p:cBhvr>
                                      <p:to>
                                        <p:strVal val="visible"/>
                                      </p:to>
                                    </p:set>
                                    <p:animEffect transition="in" filter="fade">
                                      <p:cBhvr>
                                        <p:cTn id="32" dur="500"/>
                                        <p:tgtEl>
                                          <p:spTgt spid="3">
                                            <p:txEl>
                                              <p:pRg st="11" end="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fade">
                                      <p:cBhvr>
                                        <p:cTn id="37" dur="500"/>
                                        <p:tgtEl>
                                          <p:spTgt spid="3">
                                            <p:txEl>
                                              <p:pRg st="13" end="1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15" end="15"/>
                                            </p:txEl>
                                          </p:spTgt>
                                        </p:tgtEl>
                                        <p:attrNameLst>
                                          <p:attrName>style.visibility</p:attrName>
                                        </p:attrNameLst>
                                      </p:cBhvr>
                                      <p:to>
                                        <p:strVal val="visible"/>
                                      </p:to>
                                    </p:set>
                                    <p:animEffect transition="in" filter="fade">
                                      <p:cBhvr>
                                        <p:cTn id="42" dur="500"/>
                                        <p:tgtEl>
                                          <p:spTgt spid="3">
                                            <p:txEl>
                                              <p:pRg st="15" end="1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7" end="17"/>
                                            </p:txEl>
                                          </p:spTgt>
                                        </p:tgtEl>
                                        <p:attrNameLst>
                                          <p:attrName>style.visibility</p:attrName>
                                        </p:attrNameLst>
                                      </p:cBhvr>
                                      <p:to>
                                        <p:strVal val="visible"/>
                                      </p:to>
                                    </p:set>
                                    <p:animEffect transition="in" filter="fade">
                                      <p:cBhvr>
                                        <p:cTn id="47"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778098"/>
          </a:xfrm>
        </p:spPr>
        <p:txBody>
          <a:bodyPr>
            <a:normAutofit/>
          </a:bodyPr>
          <a:lstStyle/>
          <a:p>
            <a:pPr algn="ctr"/>
            <a:r>
              <a:rPr lang="en-GB" sz="2800" dirty="0" smtClean="0"/>
              <a:t>5. </a:t>
            </a:r>
            <a:r>
              <a:rPr lang="en-GB" sz="2800" dirty="0" err="1" smtClean="0"/>
              <a:t>Bilan</a:t>
            </a:r>
            <a:endParaRPr lang="en-GB" sz="2800" dirty="0"/>
          </a:p>
        </p:txBody>
      </p:sp>
      <p:sp>
        <p:nvSpPr>
          <p:cNvPr id="3" name="Content Placeholder 2"/>
          <p:cNvSpPr>
            <a:spLocks noGrp="1"/>
          </p:cNvSpPr>
          <p:nvPr>
            <p:ph idx="1"/>
          </p:nvPr>
        </p:nvSpPr>
        <p:spPr>
          <a:xfrm>
            <a:off x="251520" y="1052736"/>
            <a:ext cx="8229600" cy="5688632"/>
          </a:xfrm>
        </p:spPr>
        <p:txBody>
          <a:bodyPr>
            <a:noAutofit/>
          </a:bodyPr>
          <a:lstStyle/>
          <a:p>
            <a:pPr marL="0" indent="0">
              <a:lnSpc>
                <a:spcPct val="90000"/>
              </a:lnSpc>
              <a:buNone/>
            </a:pPr>
            <a:r>
              <a:rPr lang="en-GB" sz="1400" b="1" i="1" dirty="0" smtClean="0"/>
              <a:t>5.1. </a:t>
            </a:r>
            <a:r>
              <a:rPr lang="en-GB" sz="1400" b="1" i="1" dirty="0" err="1" smtClean="0"/>
              <a:t>Une</a:t>
            </a:r>
            <a:r>
              <a:rPr lang="en-GB" sz="1400" b="1" i="1" dirty="0" smtClean="0"/>
              <a:t> contribution </a:t>
            </a:r>
            <a:r>
              <a:rPr lang="en-GB" sz="1400" b="1" i="1" dirty="0" err="1" smtClean="0"/>
              <a:t>précieuse</a:t>
            </a:r>
            <a:r>
              <a:rPr lang="en-GB" sz="1400" b="1" i="1" dirty="0" smtClean="0"/>
              <a:t> sur le plan </a:t>
            </a:r>
            <a:r>
              <a:rPr lang="en-GB" sz="1400" b="1" i="1" dirty="0" err="1" smtClean="0"/>
              <a:t>militaire</a:t>
            </a:r>
            <a:r>
              <a:rPr lang="en-GB" sz="1400" b="1" i="1" dirty="0" smtClean="0"/>
              <a:t>, moral et </a:t>
            </a:r>
            <a:r>
              <a:rPr lang="en-GB" sz="1400" b="1" i="1" dirty="0" err="1" smtClean="0"/>
              <a:t>humanitaire</a:t>
            </a:r>
            <a:endParaRPr lang="en-GB" sz="1400" b="1" i="1" dirty="0" smtClean="0"/>
          </a:p>
          <a:p>
            <a:pPr marL="0" indent="0">
              <a:lnSpc>
                <a:spcPct val="90000"/>
              </a:lnSpc>
              <a:buNone/>
            </a:pPr>
            <a:endParaRPr lang="en-GB" sz="1400" b="1" i="1" dirty="0" smtClean="0"/>
          </a:p>
          <a:p>
            <a:pPr>
              <a:lnSpc>
                <a:spcPct val="90000"/>
              </a:lnSpc>
            </a:pPr>
            <a:r>
              <a:rPr lang="en-GB" sz="1400" dirty="0" err="1" smtClean="0"/>
              <a:t>Tâtonnements</a:t>
            </a:r>
            <a:r>
              <a:rPr lang="en-GB" sz="1400" dirty="0" smtClean="0"/>
              <a:t> et </a:t>
            </a:r>
            <a:r>
              <a:rPr lang="en-GB" sz="1400" dirty="0" err="1" smtClean="0"/>
              <a:t>nombreux</a:t>
            </a:r>
            <a:r>
              <a:rPr lang="en-GB" sz="1400" dirty="0" smtClean="0"/>
              <a:t> </a:t>
            </a:r>
            <a:r>
              <a:rPr lang="en-GB" sz="1400" dirty="0" err="1" smtClean="0"/>
              <a:t>échecs</a:t>
            </a:r>
            <a:r>
              <a:rPr lang="en-GB" sz="1400" dirty="0" smtClean="0"/>
              <a:t> aux </a:t>
            </a:r>
            <a:r>
              <a:rPr lang="en-GB" sz="1400" dirty="0" err="1" smtClean="0"/>
              <a:t>conséquences</a:t>
            </a:r>
            <a:r>
              <a:rPr lang="en-GB" sz="1400" dirty="0" smtClean="0"/>
              <a:t> </a:t>
            </a:r>
            <a:r>
              <a:rPr lang="en-GB" sz="1400" dirty="0" err="1" smtClean="0"/>
              <a:t>dramatiques</a:t>
            </a:r>
            <a:r>
              <a:rPr lang="en-GB" sz="1400" dirty="0" smtClean="0"/>
              <a:t>, </a:t>
            </a:r>
            <a:r>
              <a:rPr lang="en-GB" sz="1400" dirty="0" err="1" smtClean="0"/>
              <a:t>mais</a:t>
            </a:r>
            <a:r>
              <a:rPr lang="en-GB" sz="1400" dirty="0" smtClean="0"/>
              <a:t> </a:t>
            </a:r>
            <a:r>
              <a:rPr lang="en-GB" sz="1400" dirty="0" err="1" smtClean="0"/>
              <a:t>aussi</a:t>
            </a:r>
            <a:r>
              <a:rPr lang="en-GB" sz="1400" dirty="0" smtClean="0"/>
              <a:t> </a:t>
            </a:r>
            <a:r>
              <a:rPr lang="en-GB" sz="1400" dirty="0" err="1" smtClean="0"/>
              <a:t>réussites</a:t>
            </a:r>
            <a:endParaRPr lang="en-GB" sz="1400" dirty="0" smtClean="0"/>
          </a:p>
          <a:p>
            <a:pPr>
              <a:lnSpc>
                <a:spcPct val="90000"/>
              </a:lnSpc>
            </a:pPr>
            <a:endParaRPr lang="en-GB" sz="1400" dirty="0" smtClean="0"/>
          </a:p>
          <a:p>
            <a:pPr>
              <a:lnSpc>
                <a:spcPct val="90000"/>
              </a:lnSpc>
            </a:pPr>
            <a:r>
              <a:rPr lang="en-GB" sz="1400" dirty="0" smtClean="0"/>
              <a:t>Sur le plan </a:t>
            </a:r>
            <a:r>
              <a:rPr lang="en-GB" sz="1400" dirty="0" err="1" smtClean="0"/>
              <a:t>militaire</a:t>
            </a:r>
            <a:r>
              <a:rPr lang="en-GB" sz="1400" dirty="0" smtClean="0"/>
              <a:t> : grand </a:t>
            </a:r>
            <a:r>
              <a:rPr lang="en-GB" sz="1400" dirty="0" err="1" smtClean="0"/>
              <a:t>nombre</a:t>
            </a:r>
            <a:r>
              <a:rPr lang="en-GB" sz="1400" dirty="0" smtClean="0"/>
              <a:t> de sabotages de </a:t>
            </a:r>
            <a:r>
              <a:rPr lang="en-GB" sz="1400" dirty="0" err="1" smtClean="0"/>
              <a:t>l’automne</a:t>
            </a:r>
            <a:r>
              <a:rPr lang="en-GB" sz="1400" dirty="0" smtClean="0"/>
              <a:t> 1943 à la </a:t>
            </a:r>
            <a:r>
              <a:rPr lang="en-GB" sz="1400" dirty="0" err="1" smtClean="0"/>
              <a:t>Libération</a:t>
            </a:r>
            <a:r>
              <a:rPr lang="en-GB" sz="1400" dirty="0" smtClean="0"/>
              <a:t> (entre 100 et 250 par </a:t>
            </a:r>
            <a:r>
              <a:rPr lang="en-GB" sz="1400" dirty="0" err="1" smtClean="0"/>
              <a:t>mois</a:t>
            </a:r>
            <a:r>
              <a:rPr lang="en-GB" sz="1400" dirty="0" smtClean="0"/>
              <a:t> de </a:t>
            </a:r>
            <a:r>
              <a:rPr lang="en-GB" sz="1400" dirty="0" err="1" smtClean="0"/>
              <a:t>septembre</a:t>
            </a:r>
            <a:r>
              <a:rPr lang="en-GB" sz="1400" dirty="0" smtClean="0"/>
              <a:t> 43 à </a:t>
            </a:r>
            <a:r>
              <a:rPr lang="en-GB" sz="1400" dirty="0" err="1" smtClean="0"/>
              <a:t>mai</a:t>
            </a:r>
            <a:r>
              <a:rPr lang="en-GB" sz="1400" dirty="0" smtClean="0"/>
              <a:t> 44, de 400 à 600 par </a:t>
            </a:r>
            <a:r>
              <a:rPr lang="en-GB" sz="1400" dirty="0" err="1" smtClean="0"/>
              <a:t>mois</a:t>
            </a:r>
            <a:r>
              <a:rPr lang="en-GB" sz="1400" dirty="0" smtClean="0"/>
              <a:t> de </a:t>
            </a:r>
            <a:r>
              <a:rPr lang="en-GB" sz="1400" dirty="0" err="1" smtClean="0"/>
              <a:t>juin</a:t>
            </a:r>
            <a:r>
              <a:rPr lang="en-GB" sz="1400" dirty="0" smtClean="0"/>
              <a:t> à </a:t>
            </a:r>
            <a:r>
              <a:rPr lang="en-GB" sz="1400" dirty="0" err="1" smtClean="0"/>
              <a:t>août</a:t>
            </a:r>
            <a:r>
              <a:rPr lang="en-GB" sz="1400" dirty="0" smtClean="0"/>
              <a:t> 44); aide à la </a:t>
            </a:r>
            <a:r>
              <a:rPr lang="en-GB" sz="1400" dirty="0" err="1" smtClean="0"/>
              <a:t>Libération</a:t>
            </a:r>
            <a:r>
              <a:rPr lang="en-GB" sz="1400" dirty="0" smtClean="0"/>
              <a:t> </a:t>
            </a:r>
            <a:r>
              <a:rPr lang="en-GB" sz="1400" dirty="0" err="1" smtClean="0"/>
              <a:t>accélère</a:t>
            </a:r>
            <a:r>
              <a:rPr lang="en-GB" sz="1400" dirty="0" smtClean="0"/>
              <a:t> le dénouement de la </a:t>
            </a:r>
            <a:r>
              <a:rPr lang="en-GB" sz="1400" dirty="0" err="1" smtClean="0"/>
              <a:t>campagne</a:t>
            </a:r>
            <a:r>
              <a:rPr lang="en-GB" sz="1400" dirty="0" smtClean="0"/>
              <a:t> de </a:t>
            </a:r>
            <a:r>
              <a:rPr lang="en-GB" sz="1400" dirty="0" err="1" smtClean="0"/>
              <a:t>Belgique</a:t>
            </a:r>
            <a:endParaRPr lang="en-GB" sz="1400" dirty="0" smtClean="0"/>
          </a:p>
          <a:p>
            <a:pPr>
              <a:lnSpc>
                <a:spcPct val="90000"/>
              </a:lnSpc>
            </a:pPr>
            <a:endParaRPr lang="en-GB" sz="1400" dirty="0" smtClean="0"/>
          </a:p>
          <a:p>
            <a:pPr>
              <a:lnSpc>
                <a:spcPct val="90000"/>
              </a:lnSpc>
            </a:pPr>
            <a:r>
              <a:rPr lang="en-GB" sz="1400" dirty="0" err="1" smtClean="0"/>
              <a:t>Utilité</a:t>
            </a:r>
            <a:r>
              <a:rPr lang="en-GB" sz="1400" dirty="0" smtClean="0"/>
              <a:t> des </a:t>
            </a:r>
            <a:r>
              <a:rPr lang="en-GB" sz="1400" dirty="0" err="1" smtClean="0"/>
              <a:t>milliers</a:t>
            </a:r>
            <a:r>
              <a:rPr lang="en-GB" sz="1400" dirty="0" smtClean="0"/>
              <a:t> de documents </a:t>
            </a:r>
            <a:r>
              <a:rPr lang="en-GB" sz="1400" dirty="0" err="1" smtClean="0"/>
              <a:t>transmis</a:t>
            </a:r>
            <a:r>
              <a:rPr lang="en-GB" sz="1400" dirty="0" smtClean="0"/>
              <a:t> aux </a:t>
            </a:r>
            <a:r>
              <a:rPr lang="en-GB" sz="1400" dirty="0" err="1" smtClean="0"/>
              <a:t>Britanniques</a:t>
            </a:r>
            <a:r>
              <a:rPr lang="en-GB" sz="1400" dirty="0" smtClean="0"/>
              <a:t>. Grâce aux </a:t>
            </a:r>
            <a:r>
              <a:rPr lang="en-GB" sz="1400" dirty="0" err="1" smtClean="0"/>
              <a:t>chaînes</a:t>
            </a:r>
            <a:r>
              <a:rPr lang="en-GB" sz="1400" dirty="0" smtClean="0"/>
              <a:t> </a:t>
            </a:r>
            <a:r>
              <a:rPr lang="en-GB" sz="1400" dirty="0" err="1" smtClean="0"/>
              <a:t>d’évasion</a:t>
            </a:r>
            <a:r>
              <a:rPr lang="en-GB" sz="1400" dirty="0" smtClean="0"/>
              <a:t>, </a:t>
            </a:r>
            <a:r>
              <a:rPr lang="en-GB" sz="1400" dirty="0" err="1" smtClean="0"/>
              <a:t>milliers</a:t>
            </a:r>
            <a:r>
              <a:rPr lang="en-GB" sz="1400" dirty="0" smtClean="0"/>
              <a:t> </a:t>
            </a:r>
            <a:r>
              <a:rPr lang="en-GB" sz="1400" dirty="0" err="1" smtClean="0"/>
              <a:t>d’hommes</a:t>
            </a:r>
            <a:r>
              <a:rPr lang="en-GB" sz="1400" dirty="0" smtClean="0"/>
              <a:t> et de femmes </a:t>
            </a:r>
            <a:r>
              <a:rPr lang="en-GB" sz="1400" dirty="0" err="1" smtClean="0"/>
              <a:t>disponibles</a:t>
            </a:r>
            <a:r>
              <a:rPr lang="en-GB" sz="1400" dirty="0" smtClean="0"/>
              <a:t> pour le combat</a:t>
            </a:r>
          </a:p>
          <a:p>
            <a:pPr>
              <a:lnSpc>
                <a:spcPct val="90000"/>
              </a:lnSpc>
            </a:pPr>
            <a:endParaRPr lang="en-GB" sz="1400" dirty="0" smtClean="0"/>
          </a:p>
          <a:p>
            <a:pPr>
              <a:lnSpc>
                <a:spcPct val="90000"/>
              </a:lnSpc>
            </a:pPr>
            <a:r>
              <a:rPr lang="en-GB" sz="1400" dirty="0" smtClean="0"/>
              <a:t>Les </a:t>
            </a:r>
            <a:r>
              <a:rPr lang="en-GB" sz="1400" dirty="0" err="1" smtClean="0"/>
              <a:t>attentats</a:t>
            </a:r>
            <a:r>
              <a:rPr lang="en-GB" sz="1400" dirty="0" smtClean="0"/>
              <a:t> et surtout  la </a:t>
            </a:r>
            <a:r>
              <a:rPr lang="en-GB" sz="1400" dirty="0" err="1" smtClean="0"/>
              <a:t>presse</a:t>
            </a:r>
            <a:r>
              <a:rPr lang="en-GB" sz="1400" dirty="0" smtClean="0"/>
              <a:t> clandestine </a:t>
            </a:r>
            <a:r>
              <a:rPr lang="en-GB" sz="1400" dirty="0" err="1" smtClean="0"/>
              <a:t>contribuent</a:t>
            </a:r>
            <a:r>
              <a:rPr lang="en-GB" sz="1400" dirty="0" smtClean="0"/>
              <a:t> à </a:t>
            </a:r>
            <a:r>
              <a:rPr lang="en-GB" sz="1400" dirty="0" err="1" smtClean="0"/>
              <a:t>empêcher</a:t>
            </a:r>
            <a:r>
              <a:rPr lang="en-GB" sz="1400" dirty="0" smtClean="0"/>
              <a:t> la population de </a:t>
            </a:r>
            <a:r>
              <a:rPr lang="en-GB" sz="1400" dirty="0" err="1" smtClean="0"/>
              <a:t>basculer</a:t>
            </a:r>
            <a:r>
              <a:rPr lang="en-GB" sz="1400" dirty="0" smtClean="0"/>
              <a:t> </a:t>
            </a:r>
            <a:r>
              <a:rPr lang="en-GB" sz="1400" dirty="0" err="1" smtClean="0"/>
              <a:t>dans</a:t>
            </a:r>
            <a:r>
              <a:rPr lang="en-GB" sz="1400" dirty="0" smtClean="0"/>
              <a:t> la collaboration. </a:t>
            </a:r>
          </a:p>
          <a:p>
            <a:pPr>
              <a:lnSpc>
                <a:spcPct val="90000"/>
              </a:lnSpc>
            </a:pPr>
            <a:endParaRPr lang="en-GB" sz="1400" dirty="0" smtClean="0"/>
          </a:p>
          <a:p>
            <a:pPr>
              <a:lnSpc>
                <a:spcPct val="90000"/>
              </a:lnSpc>
            </a:pPr>
            <a:r>
              <a:rPr lang="en-GB" sz="1400" dirty="0" err="1" smtClean="0"/>
              <a:t>Cette</a:t>
            </a:r>
            <a:r>
              <a:rPr lang="en-GB" sz="1400" dirty="0" smtClean="0"/>
              <a:t> </a:t>
            </a:r>
            <a:r>
              <a:rPr lang="en-GB" sz="1400" dirty="0" err="1" smtClean="0"/>
              <a:t>même</a:t>
            </a:r>
            <a:r>
              <a:rPr lang="en-GB" sz="1400" dirty="0" smtClean="0"/>
              <a:t> </a:t>
            </a:r>
            <a:r>
              <a:rPr lang="en-GB" sz="1400" dirty="0" err="1" smtClean="0"/>
              <a:t>presse</a:t>
            </a:r>
            <a:r>
              <a:rPr lang="en-GB" sz="1400" dirty="0" smtClean="0"/>
              <a:t>, par le </a:t>
            </a:r>
            <a:r>
              <a:rPr lang="en-GB" sz="1400" dirty="0" err="1" smtClean="0"/>
              <a:t>maintien</a:t>
            </a:r>
            <a:r>
              <a:rPr lang="en-GB" sz="1400" dirty="0" smtClean="0"/>
              <a:t> d’un </a:t>
            </a:r>
            <a:r>
              <a:rPr lang="en-GB" sz="1400" dirty="0" err="1" smtClean="0"/>
              <a:t>débat</a:t>
            </a:r>
            <a:r>
              <a:rPr lang="en-GB" sz="1400" dirty="0" smtClean="0"/>
              <a:t> </a:t>
            </a:r>
            <a:r>
              <a:rPr lang="en-GB" sz="1400" dirty="0" err="1" smtClean="0"/>
              <a:t>démocratique</a:t>
            </a:r>
            <a:r>
              <a:rPr lang="en-GB" sz="1400" dirty="0" smtClean="0"/>
              <a:t> et les services de </a:t>
            </a:r>
            <a:r>
              <a:rPr lang="en-GB" sz="1400" dirty="0" err="1" smtClean="0"/>
              <a:t>renseignements</a:t>
            </a:r>
            <a:r>
              <a:rPr lang="en-GB" sz="1400" dirty="0" smtClean="0"/>
              <a:t>, par </a:t>
            </a:r>
            <a:r>
              <a:rPr lang="en-GB" sz="1400" dirty="0" err="1" smtClean="0"/>
              <a:t>l’envoi</a:t>
            </a:r>
            <a:r>
              <a:rPr lang="en-GB" sz="1400" dirty="0" smtClean="0"/>
              <a:t> de multiples </a:t>
            </a:r>
            <a:r>
              <a:rPr lang="en-GB" sz="1400" dirty="0" err="1" smtClean="0"/>
              <a:t>informations</a:t>
            </a:r>
            <a:r>
              <a:rPr lang="en-GB" sz="1400" dirty="0" smtClean="0"/>
              <a:t> au </a:t>
            </a:r>
            <a:r>
              <a:rPr lang="en-GB" sz="1400" dirty="0" err="1" smtClean="0"/>
              <a:t>gouvernement</a:t>
            </a:r>
            <a:r>
              <a:rPr lang="en-GB" sz="1400" dirty="0" smtClean="0"/>
              <a:t> </a:t>
            </a:r>
            <a:r>
              <a:rPr lang="en-GB" sz="1400" dirty="0" err="1" smtClean="0"/>
              <a:t>belge</a:t>
            </a:r>
            <a:r>
              <a:rPr lang="en-GB" sz="1400" dirty="0" smtClean="0"/>
              <a:t> de </a:t>
            </a:r>
            <a:r>
              <a:rPr lang="en-GB" sz="1400" dirty="0" err="1" smtClean="0"/>
              <a:t>Londres</a:t>
            </a:r>
            <a:r>
              <a:rPr lang="en-GB" sz="1400" dirty="0" smtClean="0"/>
              <a:t>, </a:t>
            </a:r>
            <a:r>
              <a:rPr lang="en-GB" sz="1400" dirty="0" err="1" smtClean="0"/>
              <a:t>aident</a:t>
            </a:r>
            <a:r>
              <a:rPr lang="en-GB" sz="1400" dirty="0" smtClean="0"/>
              <a:t> au </a:t>
            </a:r>
            <a:r>
              <a:rPr lang="en-GB" sz="1400" dirty="0" err="1" smtClean="0"/>
              <a:t>redémarrage</a:t>
            </a:r>
            <a:r>
              <a:rPr lang="en-GB" sz="1400" dirty="0" smtClean="0"/>
              <a:t> de la vie </a:t>
            </a:r>
            <a:r>
              <a:rPr lang="en-GB" sz="1400" dirty="0" err="1" smtClean="0"/>
              <a:t>publique</a:t>
            </a:r>
            <a:r>
              <a:rPr lang="en-GB" sz="1400" dirty="0" smtClean="0"/>
              <a:t> après guerre</a:t>
            </a:r>
          </a:p>
          <a:p>
            <a:pPr>
              <a:lnSpc>
                <a:spcPct val="90000"/>
              </a:lnSpc>
            </a:pPr>
            <a:endParaRPr lang="en-GB" sz="1400" dirty="0" smtClean="0"/>
          </a:p>
          <a:p>
            <a:pPr>
              <a:lnSpc>
                <a:spcPct val="90000"/>
              </a:lnSpc>
            </a:pPr>
            <a:r>
              <a:rPr lang="en-GB" sz="1400" dirty="0" smtClean="0"/>
              <a:t>La résistance </a:t>
            </a:r>
            <a:r>
              <a:rPr lang="en-GB" sz="1400" dirty="0" err="1" smtClean="0"/>
              <a:t>augmente</a:t>
            </a:r>
            <a:r>
              <a:rPr lang="en-GB" sz="1400" dirty="0" smtClean="0"/>
              <a:t> le </a:t>
            </a:r>
            <a:r>
              <a:rPr lang="en-GB" sz="1400" dirty="0" err="1" smtClean="0"/>
              <a:t>crédit</a:t>
            </a:r>
            <a:r>
              <a:rPr lang="en-GB" sz="1400" dirty="0" smtClean="0"/>
              <a:t> de la </a:t>
            </a:r>
            <a:r>
              <a:rPr lang="en-GB" sz="1400" dirty="0" err="1" smtClean="0"/>
              <a:t>Belgique</a:t>
            </a:r>
            <a:r>
              <a:rPr lang="en-GB" sz="1400" dirty="0" smtClean="0"/>
              <a:t> </a:t>
            </a:r>
            <a:r>
              <a:rPr lang="en-GB" sz="1400" dirty="0" err="1" smtClean="0"/>
              <a:t>auprès</a:t>
            </a:r>
            <a:r>
              <a:rPr lang="en-GB" sz="1400" dirty="0" smtClean="0"/>
              <a:t> des </a:t>
            </a:r>
            <a:r>
              <a:rPr lang="en-GB" sz="1400" dirty="0" err="1" smtClean="0"/>
              <a:t>Alliés</a:t>
            </a:r>
            <a:endParaRPr lang="en-GB" sz="1400" dirty="0" smtClean="0"/>
          </a:p>
          <a:p>
            <a:pPr>
              <a:lnSpc>
                <a:spcPct val="90000"/>
              </a:lnSpc>
            </a:pPr>
            <a:endParaRPr lang="en-GB" sz="1400" dirty="0" smtClean="0"/>
          </a:p>
          <a:p>
            <a:pPr>
              <a:lnSpc>
                <a:spcPct val="90000"/>
              </a:lnSpc>
            </a:pPr>
            <a:r>
              <a:rPr lang="en-GB" sz="1400" dirty="0" err="1" smtClean="0"/>
              <a:t>Mérite</a:t>
            </a:r>
            <a:r>
              <a:rPr lang="en-GB" sz="1400" dirty="0" smtClean="0"/>
              <a:t> </a:t>
            </a:r>
            <a:r>
              <a:rPr lang="en-GB" sz="1400" dirty="0" err="1" smtClean="0"/>
              <a:t>aussi</a:t>
            </a:r>
            <a:r>
              <a:rPr lang="en-GB" sz="1400" dirty="0" smtClean="0"/>
              <a:t> </a:t>
            </a:r>
            <a:r>
              <a:rPr lang="en-GB" sz="1400" dirty="0" err="1" smtClean="0"/>
              <a:t>humanitaire</a:t>
            </a:r>
            <a:r>
              <a:rPr lang="en-GB" sz="1400" dirty="0" smtClean="0"/>
              <a:t> : aide aux </a:t>
            </a:r>
            <a:r>
              <a:rPr lang="en-GB" sz="1400" dirty="0" err="1" smtClean="0"/>
              <a:t>familles</a:t>
            </a:r>
            <a:r>
              <a:rPr lang="en-GB" sz="1400" dirty="0" smtClean="0"/>
              <a:t> de </a:t>
            </a:r>
            <a:r>
              <a:rPr lang="en-GB" sz="1400" dirty="0" err="1" smtClean="0"/>
              <a:t>prisonniers</a:t>
            </a:r>
            <a:r>
              <a:rPr lang="en-GB" sz="1400" dirty="0" smtClean="0"/>
              <a:t> </a:t>
            </a:r>
            <a:r>
              <a:rPr lang="en-GB" sz="1400" dirty="0" err="1" smtClean="0"/>
              <a:t>politiques</a:t>
            </a:r>
            <a:r>
              <a:rPr lang="en-GB" sz="1400" dirty="0" smtClean="0"/>
              <a:t>, aux </a:t>
            </a:r>
            <a:r>
              <a:rPr lang="en-GB" sz="1400" dirty="0" err="1" smtClean="0"/>
              <a:t>soldats</a:t>
            </a:r>
            <a:r>
              <a:rPr lang="en-GB" sz="1400" dirty="0" smtClean="0"/>
              <a:t> </a:t>
            </a:r>
            <a:r>
              <a:rPr lang="en-GB" sz="1400" dirty="0" err="1" smtClean="0"/>
              <a:t>français</a:t>
            </a:r>
            <a:r>
              <a:rPr lang="en-GB" sz="1400" dirty="0" smtClean="0"/>
              <a:t>, aux </a:t>
            </a:r>
            <a:r>
              <a:rPr lang="en-GB" sz="1400" dirty="0" err="1" smtClean="0"/>
              <a:t>prisonniers</a:t>
            </a:r>
            <a:r>
              <a:rPr lang="en-GB" sz="1400" dirty="0" smtClean="0"/>
              <a:t> </a:t>
            </a:r>
            <a:r>
              <a:rPr lang="en-GB" sz="1400" dirty="0" err="1" smtClean="0"/>
              <a:t>russes</a:t>
            </a:r>
            <a:r>
              <a:rPr lang="en-GB" sz="1400" dirty="0" smtClean="0"/>
              <a:t> et </a:t>
            </a:r>
            <a:r>
              <a:rPr lang="en-GB" sz="1400" dirty="0" err="1" smtClean="0"/>
              <a:t>polonais</a:t>
            </a:r>
            <a:r>
              <a:rPr lang="en-GB" sz="1400" dirty="0" smtClean="0"/>
              <a:t>, aux </a:t>
            </a:r>
            <a:r>
              <a:rPr lang="en-GB" sz="1400" dirty="0" err="1" smtClean="0"/>
              <a:t>réfractaires</a:t>
            </a:r>
            <a:r>
              <a:rPr lang="en-GB" sz="1400" dirty="0" smtClean="0"/>
              <a:t> et aux </a:t>
            </a:r>
            <a:r>
              <a:rPr lang="en-GB" sz="1400" dirty="0" err="1" smtClean="0"/>
              <a:t>Juifs</a:t>
            </a:r>
            <a:endParaRPr lang="en-GB" sz="1400" dirty="0" smtClean="0"/>
          </a:p>
          <a:p>
            <a:pPr marL="0" indent="0">
              <a:lnSpc>
                <a:spcPct val="90000"/>
              </a:lnSpc>
              <a:buNone/>
            </a:pPr>
            <a:endParaRPr lang="en-GB" sz="1400" dirty="0"/>
          </a:p>
        </p:txBody>
      </p:sp>
    </p:spTree>
    <p:extLst>
      <p:ext uri="{BB962C8B-B14F-4D97-AF65-F5344CB8AC3E}">
        <p14:creationId xmlns:p14="http://schemas.microsoft.com/office/powerpoint/2010/main" val="156614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fade">
                                      <p:cBhvr>
                                        <p:cTn id="37" dur="500"/>
                                        <p:tgtEl>
                                          <p:spTgt spid="3">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animEffect transition="in" filter="fade">
                                      <p:cBhvr>
                                        <p:cTn id="42"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764704"/>
            <a:ext cx="8229600" cy="5688632"/>
          </a:xfrm>
        </p:spPr>
        <p:txBody>
          <a:bodyPr>
            <a:noAutofit/>
          </a:bodyPr>
          <a:lstStyle/>
          <a:p>
            <a:pPr>
              <a:lnSpc>
                <a:spcPct val="90000"/>
              </a:lnSpc>
            </a:pPr>
            <a:r>
              <a:rPr lang="en-GB" sz="1400" b="1" i="1" dirty="0" smtClean="0"/>
              <a:t>5.2</a:t>
            </a:r>
            <a:r>
              <a:rPr lang="en-GB" sz="1400" b="1" i="1" dirty="0"/>
              <a:t>. Un </a:t>
            </a:r>
            <a:r>
              <a:rPr lang="en-GB" sz="1400" b="1" i="1" dirty="0" err="1"/>
              <a:t>héritage</a:t>
            </a:r>
            <a:r>
              <a:rPr lang="en-GB" sz="1400" b="1" i="1" dirty="0"/>
              <a:t> </a:t>
            </a:r>
            <a:r>
              <a:rPr lang="en-GB" sz="1400" b="1" i="1" dirty="0" err="1"/>
              <a:t>modeste</a:t>
            </a:r>
            <a:endParaRPr lang="en-GB" sz="1400" b="1" i="1" dirty="0"/>
          </a:p>
          <a:p>
            <a:pPr>
              <a:lnSpc>
                <a:spcPct val="90000"/>
              </a:lnSpc>
            </a:pPr>
            <a:endParaRPr lang="en-GB" sz="1400" b="1" i="1" dirty="0"/>
          </a:p>
          <a:p>
            <a:pPr marL="285750" indent="-285750">
              <a:lnSpc>
                <a:spcPct val="90000"/>
              </a:lnSpc>
            </a:pPr>
            <a:r>
              <a:rPr lang="en-GB" sz="1400" dirty="0"/>
              <a:t>Car </a:t>
            </a:r>
            <a:r>
              <a:rPr lang="en-GB" sz="1400" dirty="0" err="1"/>
              <a:t>activités</a:t>
            </a:r>
            <a:r>
              <a:rPr lang="en-GB" sz="1400" dirty="0"/>
              <a:t> </a:t>
            </a:r>
            <a:r>
              <a:rPr lang="en-GB" sz="1400" dirty="0" err="1"/>
              <a:t>menées</a:t>
            </a:r>
            <a:r>
              <a:rPr lang="en-GB" sz="1400" dirty="0"/>
              <a:t> sous </a:t>
            </a:r>
            <a:r>
              <a:rPr lang="en-GB" sz="1400" dirty="0" err="1"/>
              <a:t>l’occupation</a:t>
            </a:r>
            <a:r>
              <a:rPr lang="en-GB" sz="1400" dirty="0"/>
              <a:t> </a:t>
            </a:r>
            <a:r>
              <a:rPr lang="en-GB" sz="1400" dirty="0" err="1"/>
              <a:t>sont</a:t>
            </a:r>
            <a:r>
              <a:rPr lang="en-GB" sz="1400" dirty="0"/>
              <a:t> </a:t>
            </a:r>
            <a:r>
              <a:rPr lang="en-GB" sz="1400" dirty="0" err="1"/>
              <a:t>inconnues</a:t>
            </a:r>
            <a:r>
              <a:rPr lang="en-GB" sz="1400" dirty="0"/>
              <a:t> du grand public. La reconnaissance de </a:t>
            </a:r>
            <a:r>
              <a:rPr lang="en-GB" sz="1400" dirty="0" err="1"/>
              <a:t>ce</a:t>
            </a:r>
            <a:r>
              <a:rPr lang="en-GB" sz="1400" dirty="0"/>
              <a:t> </a:t>
            </a:r>
            <a:r>
              <a:rPr lang="en-GB" sz="1400" dirty="0" err="1"/>
              <a:t>dernier</a:t>
            </a:r>
            <a:r>
              <a:rPr lang="en-GB" sz="1400" dirty="0"/>
              <a:t> </a:t>
            </a:r>
            <a:r>
              <a:rPr lang="en-GB" sz="1400" dirty="0" err="1"/>
              <a:t>va</a:t>
            </a:r>
            <a:r>
              <a:rPr lang="en-GB" sz="1400" dirty="0"/>
              <a:t> aux troupes </a:t>
            </a:r>
            <a:r>
              <a:rPr lang="en-GB" sz="1400" dirty="0" err="1"/>
              <a:t>alliées</a:t>
            </a:r>
            <a:endParaRPr lang="en-GB" sz="1400" dirty="0"/>
          </a:p>
          <a:p>
            <a:pPr marL="285750" indent="-285750">
              <a:lnSpc>
                <a:spcPct val="90000"/>
              </a:lnSpc>
            </a:pPr>
            <a:endParaRPr lang="en-GB" sz="1400" dirty="0"/>
          </a:p>
          <a:p>
            <a:pPr marL="285750" indent="-285750">
              <a:lnSpc>
                <a:spcPct val="90000"/>
              </a:lnSpc>
            </a:pPr>
            <a:r>
              <a:rPr lang="en-GB" sz="1400" dirty="0"/>
              <a:t>Car place </a:t>
            </a:r>
            <a:r>
              <a:rPr lang="en-GB" sz="1400" dirty="0" err="1"/>
              <a:t>minoritaire</a:t>
            </a:r>
            <a:r>
              <a:rPr lang="en-GB" sz="1400" dirty="0"/>
              <a:t> </a:t>
            </a:r>
            <a:r>
              <a:rPr lang="en-GB" sz="1400" dirty="0" err="1"/>
              <a:t>dans</a:t>
            </a:r>
            <a:r>
              <a:rPr lang="en-GB" sz="1400" dirty="0"/>
              <a:t> la </a:t>
            </a:r>
            <a:r>
              <a:rPr lang="en-GB" sz="1400" dirty="0" err="1"/>
              <a:t>stratégie</a:t>
            </a:r>
            <a:r>
              <a:rPr lang="en-GB" sz="1400" dirty="0"/>
              <a:t> des 3 </a:t>
            </a:r>
            <a:r>
              <a:rPr lang="en-GB" sz="1400" dirty="0" err="1"/>
              <a:t>piliers</a:t>
            </a:r>
            <a:r>
              <a:rPr lang="en-GB" sz="1400" dirty="0"/>
              <a:t> de la </a:t>
            </a:r>
            <a:r>
              <a:rPr lang="en-GB" sz="1400" dirty="0" err="1"/>
              <a:t>société</a:t>
            </a:r>
            <a:r>
              <a:rPr lang="en-GB" sz="1400" dirty="0"/>
              <a:t> </a:t>
            </a:r>
            <a:r>
              <a:rPr lang="en-GB" sz="1400" dirty="0" err="1"/>
              <a:t>belge</a:t>
            </a:r>
            <a:r>
              <a:rPr lang="en-GB" sz="1400" dirty="0"/>
              <a:t> (</a:t>
            </a:r>
            <a:r>
              <a:rPr lang="en-GB" sz="1400" dirty="0" err="1"/>
              <a:t>catholiques</a:t>
            </a:r>
            <a:r>
              <a:rPr lang="en-GB" sz="1400" dirty="0"/>
              <a:t>, </a:t>
            </a:r>
            <a:r>
              <a:rPr lang="en-GB" sz="1400" dirty="0" err="1"/>
              <a:t>socialistes</a:t>
            </a:r>
            <a:r>
              <a:rPr lang="en-GB" sz="1400" dirty="0"/>
              <a:t>, </a:t>
            </a:r>
            <a:r>
              <a:rPr lang="en-GB" sz="1400" dirty="0" err="1"/>
              <a:t>libéraux</a:t>
            </a:r>
            <a:r>
              <a:rPr lang="en-GB" sz="1400" dirty="0"/>
              <a:t>). </a:t>
            </a:r>
            <a:r>
              <a:rPr lang="en-GB" sz="1400" dirty="0" err="1"/>
              <a:t>En</a:t>
            </a:r>
            <a:r>
              <a:rPr lang="en-GB" sz="1400" dirty="0"/>
              <a:t> </a:t>
            </a:r>
            <a:r>
              <a:rPr lang="en-GB" sz="1400" dirty="0" err="1"/>
              <a:t>outre</a:t>
            </a:r>
            <a:r>
              <a:rPr lang="en-GB" sz="1400" dirty="0"/>
              <a:t>, PCB </a:t>
            </a:r>
            <a:r>
              <a:rPr lang="en-GB" sz="1400" dirty="0" err="1"/>
              <a:t>s’effondre</a:t>
            </a:r>
            <a:r>
              <a:rPr lang="en-GB" sz="1400" dirty="0"/>
              <a:t> </a:t>
            </a:r>
            <a:r>
              <a:rPr lang="en-GB" sz="1400" dirty="0" err="1"/>
              <a:t>dès</a:t>
            </a:r>
            <a:r>
              <a:rPr lang="en-GB" sz="1400" dirty="0"/>
              <a:t> 1949.</a:t>
            </a:r>
          </a:p>
          <a:p>
            <a:pPr marL="285750" indent="-285750">
              <a:lnSpc>
                <a:spcPct val="90000"/>
              </a:lnSpc>
            </a:pPr>
            <a:endParaRPr lang="en-GB" sz="1400" dirty="0"/>
          </a:p>
          <a:p>
            <a:pPr marL="285750" indent="-285750">
              <a:lnSpc>
                <a:spcPct val="90000"/>
              </a:lnSpc>
            </a:pPr>
            <a:r>
              <a:rPr lang="en-GB" sz="1400" dirty="0" err="1"/>
              <a:t>Enfin</a:t>
            </a:r>
            <a:r>
              <a:rPr lang="en-GB" sz="1400" dirty="0"/>
              <a:t>, résistance </a:t>
            </a:r>
            <a:r>
              <a:rPr lang="en-GB" sz="1400" dirty="0" err="1"/>
              <a:t>très</a:t>
            </a:r>
            <a:r>
              <a:rPr lang="en-GB" sz="1400" dirty="0"/>
              <a:t> </a:t>
            </a:r>
            <a:r>
              <a:rPr lang="en-GB" sz="1400" dirty="0" err="1"/>
              <a:t>tôt</a:t>
            </a:r>
            <a:r>
              <a:rPr lang="en-GB" sz="1400" dirty="0"/>
              <a:t> </a:t>
            </a:r>
            <a:r>
              <a:rPr lang="en-GB" sz="1400" dirty="0" err="1"/>
              <a:t>divisée</a:t>
            </a:r>
            <a:r>
              <a:rPr lang="en-GB" sz="1400" dirty="0"/>
              <a:t> entre gauche et </a:t>
            </a:r>
            <a:r>
              <a:rPr lang="en-GB" sz="1400" dirty="0" err="1"/>
              <a:t>droite</a:t>
            </a:r>
            <a:r>
              <a:rPr lang="en-GB" sz="1400" dirty="0"/>
              <a:t> à travers la question </a:t>
            </a:r>
            <a:r>
              <a:rPr lang="en-GB" sz="1400" dirty="0" err="1"/>
              <a:t>royale</a:t>
            </a:r>
            <a:endParaRPr lang="en-GB" sz="1400" dirty="0"/>
          </a:p>
          <a:p>
            <a:pPr marL="285750" indent="-285750">
              <a:lnSpc>
                <a:spcPct val="90000"/>
              </a:lnSpc>
            </a:pPr>
            <a:endParaRPr lang="en-GB" sz="1400" dirty="0"/>
          </a:p>
          <a:p>
            <a:pPr>
              <a:lnSpc>
                <a:spcPct val="90000"/>
              </a:lnSpc>
            </a:pPr>
            <a:r>
              <a:rPr lang="en-GB" sz="1400" b="1" i="1" dirty="0" smtClean="0"/>
              <a:t>5.3</a:t>
            </a:r>
            <a:r>
              <a:rPr lang="en-GB" sz="1400" b="1" i="1" dirty="0"/>
              <a:t>. </a:t>
            </a:r>
            <a:r>
              <a:rPr lang="en-GB" sz="1400" b="1" i="1" dirty="0" err="1"/>
              <a:t>Perdants</a:t>
            </a:r>
            <a:r>
              <a:rPr lang="en-GB" sz="1400" b="1" i="1" dirty="0"/>
              <a:t> et </a:t>
            </a:r>
            <a:r>
              <a:rPr lang="en-GB" sz="1400" b="1" i="1" dirty="0" err="1"/>
              <a:t>gagnants</a:t>
            </a:r>
            <a:endParaRPr lang="en-GB" sz="1400" b="1" i="1" dirty="0"/>
          </a:p>
          <a:p>
            <a:pPr>
              <a:lnSpc>
                <a:spcPct val="90000"/>
              </a:lnSpc>
            </a:pPr>
            <a:endParaRPr lang="en-GB" sz="1400" b="1" i="1" dirty="0"/>
          </a:p>
          <a:p>
            <a:pPr marL="285750" indent="-285750">
              <a:lnSpc>
                <a:spcPct val="90000"/>
              </a:lnSpc>
            </a:pPr>
            <a:r>
              <a:rPr lang="en-GB" sz="1400" dirty="0" err="1"/>
              <a:t>Echec</a:t>
            </a:r>
            <a:r>
              <a:rPr lang="en-GB" sz="1400" dirty="0"/>
              <a:t> pour les </a:t>
            </a:r>
            <a:r>
              <a:rPr lang="en-GB" sz="1400" dirty="0" err="1"/>
              <a:t>communistes</a:t>
            </a:r>
            <a:r>
              <a:rPr lang="en-GB" sz="1400" dirty="0"/>
              <a:t> : </a:t>
            </a:r>
            <a:r>
              <a:rPr lang="en-GB" sz="1400" dirty="0" err="1"/>
              <a:t>principaux</a:t>
            </a:r>
            <a:r>
              <a:rPr lang="en-GB" sz="1400" dirty="0"/>
              <a:t> </a:t>
            </a:r>
            <a:r>
              <a:rPr lang="en-GB" sz="1400" dirty="0" err="1"/>
              <a:t>animateurs</a:t>
            </a:r>
            <a:r>
              <a:rPr lang="en-GB" sz="1400" dirty="0"/>
              <a:t> du combat </a:t>
            </a:r>
            <a:r>
              <a:rPr lang="en-GB" sz="1400" dirty="0" err="1"/>
              <a:t>clandestin</a:t>
            </a:r>
            <a:r>
              <a:rPr lang="en-GB" sz="1400" dirty="0"/>
              <a:t>  de </a:t>
            </a:r>
            <a:r>
              <a:rPr lang="en-GB" sz="1400" dirty="0" err="1"/>
              <a:t>l’été</a:t>
            </a:r>
            <a:r>
              <a:rPr lang="en-GB" sz="1400" dirty="0"/>
              <a:t> 1941 au </a:t>
            </a:r>
            <a:r>
              <a:rPr lang="en-GB" sz="1400" dirty="0" err="1"/>
              <a:t>débarquement</a:t>
            </a:r>
            <a:r>
              <a:rPr lang="en-GB" sz="1400" dirty="0"/>
              <a:t>. </a:t>
            </a:r>
            <a:r>
              <a:rPr lang="en-GB" sz="1400" dirty="0" err="1"/>
              <a:t>Nombreuses</a:t>
            </a:r>
            <a:r>
              <a:rPr lang="en-GB" sz="1400" dirty="0"/>
              <a:t> </a:t>
            </a:r>
            <a:r>
              <a:rPr lang="en-GB" sz="1400" dirty="0" err="1"/>
              <a:t>pertes</a:t>
            </a:r>
            <a:r>
              <a:rPr lang="en-GB" sz="1400" dirty="0"/>
              <a:t>. </a:t>
            </a:r>
            <a:r>
              <a:rPr lang="en-GB" sz="1400" dirty="0" err="1"/>
              <a:t>Popularité</a:t>
            </a:r>
            <a:r>
              <a:rPr lang="en-GB" sz="1400" dirty="0"/>
              <a:t> </a:t>
            </a:r>
            <a:r>
              <a:rPr lang="en-GB" sz="1400" dirty="0" err="1"/>
              <a:t>éphémère</a:t>
            </a:r>
            <a:r>
              <a:rPr lang="en-GB" sz="1400" dirty="0"/>
              <a:t> </a:t>
            </a:r>
            <a:r>
              <a:rPr lang="en-GB" sz="1400" dirty="0" err="1"/>
              <a:t>pousse</a:t>
            </a:r>
            <a:r>
              <a:rPr lang="en-GB" sz="1400" dirty="0"/>
              <a:t> les structures </a:t>
            </a:r>
            <a:r>
              <a:rPr lang="en-GB" sz="1400" dirty="0" err="1"/>
              <a:t>classiques</a:t>
            </a:r>
            <a:r>
              <a:rPr lang="en-GB" sz="1400" dirty="0"/>
              <a:t> aux </a:t>
            </a:r>
            <a:r>
              <a:rPr lang="en-GB" sz="1400" dirty="0" err="1"/>
              <a:t>réformes</a:t>
            </a:r>
            <a:r>
              <a:rPr lang="en-GB" sz="1400" dirty="0"/>
              <a:t> </a:t>
            </a:r>
            <a:r>
              <a:rPr lang="en-GB" sz="1400" dirty="0" err="1"/>
              <a:t>sociales</a:t>
            </a:r>
            <a:r>
              <a:rPr lang="en-GB" sz="1400" dirty="0"/>
              <a:t>.</a:t>
            </a:r>
          </a:p>
          <a:p>
            <a:pPr marL="285750" indent="-285750">
              <a:lnSpc>
                <a:spcPct val="90000"/>
              </a:lnSpc>
            </a:pPr>
            <a:endParaRPr lang="en-GB" sz="1400" dirty="0"/>
          </a:p>
          <a:p>
            <a:pPr marL="285750" indent="-285750">
              <a:lnSpc>
                <a:spcPct val="90000"/>
              </a:lnSpc>
            </a:pPr>
            <a:r>
              <a:rPr lang="en-GB" sz="1400" dirty="0" err="1"/>
              <a:t>Echec</a:t>
            </a:r>
            <a:r>
              <a:rPr lang="en-GB" sz="1400" dirty="0"/>
              <a:t> </a:t>
            </a:r>
            <a:r>
              <a:rPr lang="en-GB" sz="1400" dirty="0" err="1"/>
              <a:t>relatif</a:t>
            </a:r>
            <a:r>
              <a:rPr lang="en-GB" sz="1400" dirty="0"/>
              <a:t> pour </a:t>
            </a:r>
            <a:r>
              <a:rPr lang="en-GB" sz="1400" dirty="0" err="1"/>
              <a:t>l’extrême</a:t>
            </a:r>
            <a:r>
              <a:rPr lang="en-GB" sz="1400" dirty="0"/>
              <a:t> </a:t>
            </a:r>
            <a:r>
              <a:rPr lang="en-GB" sz="1400" dirty="0" err="1"/>
              <a:t>droite</a:t>
            </a:r>
            <a:r>
              <a:rPr lang="en-GB" sz="1400" dirty="0"/>
              <a:t> </a:t>
            </a:r>
            <a:r>
              <a:rPr lang="en-GB" sz="1400" dirty="0" err="1"/>
              <a:t>nationaliste</a:t>
            </a:r>
            <a:r>
              <a:rPr lang="en-GB" sz="1400" dirty="0"/>
              <a:t> </a:t>
            </a:r>
            <a:r>
              <a:rPr lang="en-GB" sz="1400" dirty="0" err="1"/>
              <a:t>belge</a:t>
            </a:r>
            <a:r>
              <a:rPr lang="en-GB" sz="1400" dirty="0"/>
              <a:t>. Est </a:t>
            </a:r>
            <a:r>
              <a:rPr lang="en-GB" sz="1400" dirty="0" err="1"/>
              <a:t>obligée</a:t>
            </a:r>
            <a:r>
              <a:rPr lang="en-GB" sz="1400" dirty="0"/>
              <a:t> </a:t>
            </a:r>
            <a:r>
              <a:rPr lang="en-GB" sz="1400" dirty="0" err="1"/>
              <a:t>d’adoucir</a:t>
            </a:r>
            <a:r>
              <a:rPr lang="en-GB" sz="1400" dirty="0"/>
              <a:t> son programme </a:t>
            </a:r>
            <a:r>
              <a:rPr lang="en-GB" sz="1400" dirty="0" err="1"/>
              <a:t>politique</a:t>
            </a:r>
            <a:r>
              <a:rPr lang="en-GB" sz="1400" dirty="0"/>
              <a:t> et de </a:t>
            </a:r>
            <a:r>
              <a:rPr lang="en-GB" sz="1400" dirty="0" err="1"/>
              <a:t>s’associer</a:t>
            </a:r>
            <a:r>
              <a:rPr lang="en-GB" sz="1400" dirty="0"/>
              <a:t> à la </a:t>
            </a:r>
            <a:r>
              <a:rPr lang="en-GB" sz="1400" dirty="0" err="1"/>
              <a:t>droite</a:t>
            </a:r>
            <a:r>
              <a:rPr lang="en-GB" sz="1400" dirty="0"/>
              <a:t> </a:t>
            </a:r>
            <a:r>
              <a:rPr lang="en-GB" sz="1400" dirty="0" err="1"/>
              <a:t>conservatrice</a:t>
            </a:r>
            <a:r>
              <a:rPr lang="en-GB" sz="1400" dirty="0"/>
              <a:t>, </a:t>
            </a:r>
            <a:r>
              <a:rPr lang="en-GB" sz="1400" dirty="0" err="1"/>
              <a:t>notamment</a:t>
            </a:r>
            <a:r>
              <a:rPr lang="en-GB" sz="1400" dirty="0"/>
              <a:t> </a:t>
            </a:r>
            <a:r>
              <a:rPr lang="en-GB" sz="1400" dirty="0" err="1"/>
              <a:t>dans</a:t>
            </a:r>
            <a:r>
              <a:rPr lang="en-GB" sz="1400" dirty="0"/>
              <a:t> </a:t>
            </a:r>
            <a:r>
              <a:rPr lang="en-GB" sz="1400" dirty="0" err="1"/>
              <a:t>l’Armée</a:t>
            </a:r>
            <a:r>
              <a:rPr lang="en-GB" sz="1400" dirty="0"/>
              <a:t> </a:t>
            </a:r>
            <a:r>
              <a:rPr lang="en-GB" sz="1400" dirty="0" err="1"/>
              <a:t>secrète</a:t>
            </a:r>
            <a:r>
              <a:rPr lang="en-GB" sz="1400" dirty="0"/>
              <a:t>, pour faire </a:t>
            </a:r>
            <a:r>
              <a:rPr lang="en-GB" sz="1400" dirty="0" err="1"/>
              <a:t>contrepoids</a:t>
            </a:r>
            <a:r>
              <a:rPr lang="en-GB" sz="1400" dirty="0"/>
              <a:t> à la gauche.</a:t>
            </a:r>
          </a:p>
          <a:p>
            <a:pPr marL="285750" indent="-285750">
              <a:lnSpc>
                <a:spcPct val="90000"/>
              </a:lnSpc>
            </a:pPr>
            <a:endParaRPr lang="en-GB" sz="1400" dirty="0"/>
          </a:p>
          <a:p>
            <a:pPr marL="285750" indent="-285750">
              <a:lnSpc>
                <a:spcPct val="90000"/>
              </a:lnSpc>
            </a:pPr>
            <a:r>
              <a:rPr lang="en-GB" sz="1400" dirty="0" err="1"/>
              <a:t>Vrai</a:t>
            </a:r>
            <a:r>
              <a:rPr lang="en-GB" sz="1400" dirty="0"/>
              <a:t> </a:t>
            </a:r>
            <a:r>
              <a:rPr lang="en-GB" sz="1400" dirty="0" err="1"/>
              <a:t>vainqueur</a:t>
            </a:r>
            <a:r>
              <a:rPr lang="en-GB" sz="1400" dirty="0"/>
              <a:t> : bourgeois </a:t>
            </a:r>
            <a:r>
              <a:rPr lang="en-GB" sz="1400" dirty="0" err="1"/>
              <a:t>patriotes</a:t>
            </a:r>
            <a:r>
              <a:rPr lang="en-GB" sz="1400" dirty="0"/>
              <a:t> </a:t>
            </a:r>
            <a:r>
              <a:rPr lang="en-GB" sz="1400" dirty="0" err="1"/>
              <a:t>francophones</a:t>
            </a:r>
            <a:r>
              <a:rPr lang="en-GB" sz="1400" dirty="0"/>
              <a:t>. </a:t>
            </a:r>
            <a:r>
              <a:rPr lang="en-GB" sz="1400" dirty="0" err="1"/>
              <a:t>Malgré</a:t>
            </a:r>
            <a:r>
              <a:rPr lang="en-GB" sz="1400" dirty="0"/>
              <a:t> les concessions sur le plan social et </a:t>
            </a:r>
            <a:r>
              <a:rPr lang="en-GB" sz="1400" dirty="0" err="1"/>
              <a:t>linguistique</a:t>
            </a:r>
            <a:r>
              <a:rPr lang="en-GB" sz="1400" dirty="0"/>
              <a:t>, </a:t>
            </a:r>
            <a:r>
              <a:rPr lang="en-GB" sz="1400" dirty="0" err="1"/>
              <a:t>ils</a:t>
            </a:r>
            <a:r>
              <a:rPr lang="en-GB" sz="1400" dirty="0"/>
              <a:t> </a:t>
            </a:r>
            <a:r>
              <a:rPr lang="en-GB" sz="1400" dirty="0" err="1"/>
              <a:t>obtiennent</a:t>
            </a:r>
            <a:r>
              <a:rPr lang="en-GB" sz="1400" dirty="0"/>
              <a:t> </a:t>
            </a:r>
            <a:r>
              <a:rPr lang="en-GB" sz="1400" dirty="0" err="1"/>
              <a:t>ce</a:t>
            </a:r>
            <a:r>
              <a:rPr lang="en-GB" sz="1400" dirty="0"/>
              <a:t> pour quoi </a:t>
            </a:r>
            <a:r>
              <a:rPr lang="en-GB" sz="1400" dirty="0" err="1"/>
              <a:t>ils</a:t>
            </a:r>
            <a:r>
              <a:rPr lang="en-GB" sz="1400" dirty="0"/>
              <a:t> se </a:t>
            </a:r>
            <a:r>
              <a:rPr lang="en-GB" sz="1400" dirty="0" err="1"/>
              <a:t>sont</a:t>
            </a:r>
            <a:r>
              <a:rPr lang="en-GB" sz="1400" dirty="0"/>
              <a:t> </a:t>
            </a:r>
            <a:r>
              <a:rPr lang="en-GB" sz="1400" dirty="0" err="1"/>
              <a:t>battus</a:t>
            </a:r>
            <a:r>
              <a:rPr lang="en-GB" sz="1400" dirty="0"/>
              <a:t>, </a:t>
            </a:r>
            <a:r>
              <a:rPr lang="en-GB" sz="1400" dirty="0" err="1"/>
              <a:t>une</a:t>
            </a:r>
            <a:r>
              <a:rPr lang="en-GB" sz="1400" dirty="0"/>
              <a:t> </a:t>
            </a:r>
            <a:r>
              <a:rPr lang="en-GB" sz="1400" dirty="0" err="1"/>
              <a:t>Belgique</a:t>
            </a:r>
            <a:r>
              <a:rPr lang="en-GB" sz="1400" dirty="0"/>
              <a:t> </a:t>
            </a:r>
            <a:r>
              <a:rPr lang="en-GB" sz="1400" dirty="0" err="1"/>
              <a:t>libre</a:t>
            </a:r>
            <a:r>
              <a:rPr lang="en-GB" sz="1400" dirty="0"/>
              <a:t> et </a:t>
            </a:r>
            <a:r>
              <a:rPr lang="en-GB" sz="1400" dirty="0" err="1"/>
              <a:t>indépendante</a:t>
            </a:r>
            <a:r>
              <a:rPr lang="en-GB" sz="1400" dirty="0"/>
              <a:t>, </a:t>
            </a:r>
            <a:r>
              <a:rPr lang="en-GB" sz="1400" dirty="0" err="1"/>
              <a:t>régie</a:t>
            </a:r>
            <a:r>
              <a:rPr lang="en-GB" sz="1400" dirty="0"/>
              <a:t> par des </a:t>
            </a:r>
            <a:r>
              <a:rPr lang="en-GB" sz="1400" dirty="0" err="1"/>
              <a:t>principes</a:t>
            </a:r>
            <a:r>
              <a:rPr lang="en-GB" sz="1400" dirty="0"/>
              <a:t> </a:t>
            </a:r>
            <a:r>
              <a:rPr lang="en-GB" sz="1400" dirty="0" err="1"/>
              <a:t>libéraux</a:t>
            </a:r>
            <a:r>
              <a:rPr lang="en-GB" sz="1400" dirty="0"/>
              <a:t>, avec </a:t>
            </a:r>
            <a:r>
              <a:rPr lang="en-GB" sz="1400" dirty="0" err="1"/>
              <a:t>une</a:t>
            </a:r>
            <a:r>
              <a:rPr lang="en-GB" sz="1400" dirty="0"/>
              <a:t> place </a:t>
            </a:r>
            <a:r>
              <a:rPr lang="en-GB" sz="1400" dirty="0" err="1"/>
              <a:t>importante</a:t>
            </a:r>
            <a:r>
              <a:rPr lang="en-GB" sz="1400" dirty="0"/>
              <a:t> pour </a:t>
            </a:r>
            <a:r>
              <a:rPr lang="en-GB" sz="1400" dirty="0" err="1"/>
              <a:t>l’élite</a:t>
            </a:r>
            <a:r>
              <a:rPr lang="en-GB" sz="1400" dirty="0"/>
              <a:t> francophone</a:t>
            </a:r>
          </a:p>
        </p:txBody>
      </p:sp>
    </p:spTree>
    <p:extLst>
      <p:ext uri="{BB962C8B-B14F-4D97-AF65-F5344CB8AC3E}">
        <p14:creationId xmlns:p14="http://schemas.microsoft.com/office/powerpoint/2010/main" val="4193379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fade">
                                      <p:cBhvr>
                                        <p:cTn id="37" dur="500"/>
                                        <p:tgtEl>
                                          <p:spTgt spid="3">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animEffect transition="in" filter="fade">
                                      <p:cBhvr>
                                        <p:cTn id="42"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6322714"/>
          </a:xfrm>
        </p:spPr>
        <p:txBody>
          <a:bodyPr/>
          <a:lstStyle/>
          <a:p>
            <a:pPr algn="ctr"/>
            <a:r>
              <a:rPr lang="fr-BE" sz="3600" dirty="0" smtClean="0"/>
              <a:t>B. Les sources</a:t>
            </a:r>
            <a:endParaRPr lang="fr-BE" sz="3600" dirty="0"/>
          </a:p>
        </p:txBody>
      </p:sp>
    </p:spTree>
    <p:extLst>
      <p:ext uri="{BB962C8B-B14F-4D97-AF65-F5344CB8AC3E}">
        <p14:creationId xmlns:p14="http://schemas.microsoft.com/office/powerpoint/2010/main" val="22780525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BE" sz="2800" dirty="0" smtClean="0">
                <a:solidFill>
                  <a:schemeClr val="tx1">
                    <a:lumMod val="85000"/>
                    <a:lumOff val="15000"/>
                  </a:schemeClr>
                </a:solidFill>
              </a:rPr>
              <a:t>Principales </a:t>
            </a:r>
            <a:r>
              <a:rPr lang="fr-BE" sz="2800" dirty="0">
                <a:solidFill>
                  <a:schemeClr val="tx1">
                    <a:lumMod val="85000"/>
                    <a:lumOff val="15000"/>
                  </a:schemeClr>
                </a:solidFill>
              </a:rPr>
              <a:t>caractéristiques</a:t>
            </a:r>
          </a:p>
        </p:txBody>
      </p:sp>
      <p:sp>
        <p:nvSpPr>
          <p:cNvPr id="3" name="Espace réservé du contenu 2"/>
          <p:cNvSpPr>
            <a:spLocks noGrp="1"/>
          </p:cNvSpPr>
          <p:nvPr>
            <p:ph idx="1"/>
          </p:nvPr>
        </p:nvSpPr>
        <p:spPr/>
        <p:txBody>
          <a:bodyPr/>
          <a:lstStyle/>
          <a:p>
            <a:endParaRPr lang="fr-BE" dirty="0" smtClean="0"/>
          </a:p>
          <a:p>
            <a:endParaRPr lang="fr-BE" dirty="0"/>
          </a:p>
          <a:p>
            <a:pPr marL="114300" indent="0">
              <a:buNone/>
            </a:pPr>
            <a:endParaRPr lang="fr-BE" dirty="0"/>
          </a:p>
          <a:p>
            <a:r>
              <a:rPr lang="fr-BE" dirty="0" smtClean="0"/>
              <a:t>Abondantes, mais de valeur inégale</a:t>
            </a:r>
          </a:p>
          <a:p>
            <a:endParaRPr lang="fr-BE" dirty="0" smtClean="0"/>
          </a:p>
          <a:p>
            <a:r>
              <a:rPr lang="fr-BE" dirty="0" smtClean="0"/>
              <a:t>Gros souci sur le plan de la critique historique : la plupart des sources datent d’après la Libération et sont donc d’autant plus susceptibles de déformations.</a:t>
            </a:r>
          </a:p>
        </p:txBody>
      </p:sp>
    </p:spTree>
    <p:extLst>
      <p:ext uri="{BB962C8B-B14F-4D97-AF65-F5344CB8AC3E}">
        <p14:creationId xmlns:p14="http://schemas.microsoft.com/office/powerpoint/2010/main" val="59510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832" y="404664"/>
            <a:ext cx="8229600" cy="634082"/>
          </a:xfrm>
        </p:spPr>
        <p:txBody>
          <a:bodyPr>
            <a:normAutofit fontScale="90000"/>
          </a:bodyPr>
          <a:lstStyle/>
          <a:p>
            <a:pPr marL="0" indent="0" algn="ctr"/>
            <a:r>
              <a:rPr lang="en-GB" sz="2800" dirty="0" smtClean="0">
                <a:solidFill>
                  <a:schemeClr val="tx1">
                    <a:lumMod val="85000"/>
                    <a:lumOff val="15000"/>
                  </a:schemeClr>
                </a:solidFill>
              </a:rPr>
              <a:t>1. Les dossiers </a:t>
            </a:r>
            <a:r>
              <a:rPr lang="en-GB" sz="2800" dirty="0" err="1" smtClean="0">
                <a:solidFill>
                  <a:schemeClr val="tx1">
                    <a:lumMod val="85000"/>
                    <a:lumOff val="15000"/>
                  </a:schemeClr>
                </a:solidFill>
              </a:rPr>
              <a:t>produits</a:t>
            </a:r>
            <a:r>
              <a:rPr lang="en-GB" sz="2800" dirty="0" smtClean="0">
                <a:solidFill>
                  <a:schemeClr val="tx1">
                    <a:lumMod val="85000"/>
                    <a:lumOff val="15000"/>
                  </a:schemeClr>
                </a:solidFill>
              </a:rPr>
              <a:t> </a:t>
            </a:r>
            <a:r>
              <a:rPr lang="en-GB" sz="2800" dirty="0" err="1" smtClean="0">
                <a:solidFill>
                  <a:schemeClr val="tx1">
                    <a:lumMod val="85000"/>
                    <a:lumOff val="15000"/>
                  </a:schemeClr>
                </a:solidFill>
              </a:rPr>
              <a:t>dans</a:t>
            </a:r>
            <a:r>
              <a:rPr lang="en-GB" sz="2800" dirty="0" smtClean="0">
                <a:solidFill>
                  <a:schemeClr val="tx1">
                    <a:lumMod val="85000"/>
                    <a:lumOff val="15000"/>
                  </a:schemeClr>
                </a:solidFill>
              </a:rPr>
              <a:t> le cadre des </a:t>
            </a:r>
            <a:r>
              <a:rPr lang="en-GB" sz="2800" dirty="0" err="1" smtClean="0">
                <a:solidFill>
                  <a:schemeClr val="tx1">
                    <a:lumMod val="85000"/>
                    <a:lumOff val="15000"/>
                  </a:schemeClr>
                </a:solidFill>
              </a:rPr>
              <a:t>statuts</a:t>
            </a:r>
            <a:r>
              <a:rPr lang="en-GB" sz="2800" dirty="0" smtClean="0">
                <a:solidFill>
                  <a:schemeClr val="tx1">
                    <a:lumMod val="85000"/>
                    <a:lumOff val="15000"/>
                  </a:schemeClr>
                </a:solidFill>
              </a:rPr>
              <a:t> de reconnaissance </a:t>
            </a:r>
            <a:r>
              <a:rPr lang="en-GB" sz="2800" dirty="0" err="1" smtClean="0">
                <a:solidFill>
                  <a:schemeClr val="tx1">
                    <a:lumMod val="85000"/>
                    <a:lumOff val="15000"/>
                  </a:schemeClr>
                </a:solidFill>
              </a:rPr>
              <a:t>nationale</a:t>
            </a:r>
            <a:endParaRPr lang="en-GB" sz="2800" dirty="0">
              <a:solidFill>
                <a:schemeClr val="tx1">
                  <a:lumMod val="85000"/>
                  <a:lumOff val="15000"/>
                </a:schemeClr>
              </a:solidFill>
            </a:endParaRPr>
          </a:p>
        </p:txBody>
      </p:sp>
      <p:sp>
        <p:nvSpPr>
          <p:cNvPr id="3" name="Content Placeholder 2"/>
          <p:cNvSpPr>
            <a:spLocks noGrp="1"/>
          </p:cNvSpPr>
          <p:nvPr>
            <p:ph idx="1"/>
          </p:nvPr>
        </p:nvSpPr>
        <p:spPr>
          <a:xfrm>
            <a:off x="395536" y="1124744"/>
            <a:ext cx="8229600" cy="5328592"/>
          </a:xfrm>
        </p:spPr>
        <p:txBody>
          <a:bodyPr>
            <a:normAutofit/>
          </a:bodyPr>
          <a:lstStyle/>
          <a:p>
            <a:pPr marL="0" indent="0">
              <a:buNone/>
            </a:pPr>
            <a:endParaRPr lang="en-GB" sz="1400" b="1" i="1" dirty="0" smtClean="0"/>
          </a:p>
          <a:p>
            <a:pPr marL="0" indent="0">
              <a:buNone/>
            </a:pPr>
            <a:r>
              <a:rPr lang="en-GB" sz="1400" b="1" i="1" dirty="0" smtClean="0"/>
              <a:t>1.1</a:t>
            </a:r>
            <a:r>
              <a:rPr lang="en-GB" sz="1400" b="1" i="1" dirty="0"/>
              <a:t>. </a:t>
            </a:r>
            <a:r>
              <a:rPr lang="en-GB" sz="1400" b="1" i="1" dirty="0" smtClean="0"/>
              <a:t>Description</a:t>
            </a:r>
            <a:endParaRPr lang="en-GB" sz="1400" b="1" i="1" dirty="0"/>
          </a:p>
          <a:p>
            <a:pPr marL="0" indent="0">
              <a:buNone/>
            </a:pPr>
            <a:endParaRPr lang="en-GB" sz="1400" dirty="0" smtClean="0"/>
          </a:p>
          <a:p>
            <a:pPr marL="0" indent="0">
              <a:buNone/>
            </a:pPr>
            <a:endParaRPr lang="fr-BE" sz="1400" dirty="0"/>
          </a:p>
          <a:p>
            <a:pPr marL="0" indent="0">
              <a:buNone/>
            </a:pPr>
            <a:r>
              <a:rPr lang="fr-BE" sz="1400" dirty="0" smtClean="0"/>
              <a:t>Entre </a:t>
            </a:r>
            <a:r>
              <a:rPr lang="fr-BE" sz="1400" dirty="0"/>
              <a:t>1944 et 1948, l’État crée quatre statuts destinés à honorer, récompenser et dédommager les Belges et, dans une moindre mesure, les non-Belges qui ont lutté contre l’ennemi en pays occupé. Ceux parmi eux victimes de la répression nazie sont par ailleurs associés à la même époque à un cinquième statut</a:t>
            </a:r>
            <a:r>
              <a:rPr lang="fr-BE" sz="1400" dirty="0" smtClean="0"/>
              <a:t>.</a:t>
            </a:r>
          </a:p>
          <a:p>
            <a:pPr marL="0" indent="0">
              <a:buNone/>
            </a:pPr>
            <a:endParaRPr lang="en-GB" sz="1500" dirty="0" smtClean="0"/>
          </a:p>
          <a:p>
            <a:pPr marL="285750" indent="-285750"/>
            <a:r>
              <a:rPr lang="en-GB" sz="1400" dirty="0" smtClean="0"/>
              <a:t>1. </a:t>
            </a:r>
            <a:r>
              <a:rPr lang="fr-BE" sz="1400" dirty="0" smtClean="0"/>
              <a:t>Statut </a:t>
            </a:r>
            <a:r>
              <a:rPr lang="fr-BE" sz="1400" b="1" dirty="0"/>
              <a:t>d’agent de renseignements et d’action</a:t>
            </a:r>
            <a:r>
              <a:rPr lang="fr-BE" sz="1400" dirty="0"/>
              <a:t> : </a:t>
            </a:r>
            <a:r>
              <a:rPr lang="fr-BE" sz="1400" dirty="0" smtClean="0"/>
              <a:t>le </a:t>
            </a:r>
            <a:r>
              <a:rPr lang="fr-BE" sz="1400" dirty="0"/>
              <a:t>plus de crédit. Attribué </a:t>
            </a:r>
            <a:r>
              <a:rPr lang="fr-BE" sz="1400" dirty="0" smtClean="0"/>
              <a:t>selon </a:t>
            </a:r>
            <a:r>
              <a:rPr lang="fr-BE" sz="1400" dirty="0"/>
              <a:t>des critères </a:t>
            </a:r>
            <a:r>
              <a:rPr lang="fr-BE" sz="1400" dirty="0" smtClean="0"/>
              <a:t>stricts </a:t>
            </a:r>
            <a:r>
              <a:rPr lang="fr-BE" sz="1400" dirty="0"/>
              <a:t>à </a:t>
            </a:r>
            <a:r>
              <a:rPr lang="fr-BE" sz="1400" dirty="0" smtClean="0"/>
              <a:t>18.716 </a:t>
            </a:r>
            <a:r>
              <a:rPr lang="fr-BE" sz="1400" dirty="0"/>
              <a:t>personnes ayant œuvré dans les services de renseignements, les lignes d’évasion, les réseaux de propagande et les cellules de sabotage en rapport direct avec les autorités belges et britanniques à </a:t>
            </a:r>
            <a:r>
              <a:rPr lang="fr-BE" sz="1400" dirty="0" smtClean="0"/>
              <a:t>Londres. Plus </a:t>
            </a:r>
            <a:r>
              <a:rPr lang="fr-BE" sz="1400" dirty="0"/>
              <a:t>de 46.000 dossiers dont le contenu est étroitement contrôlé par les chefs de réseau et de mission (dossiers </a:t>
            </a:r>
            <a:r>
              <a:rPr lang="fr-BE" sz="1400" dirty="0" smtClean="0"/>
              <a:t> </a:t>
            </a:r>
            <a:r>
              <a:rPr lang="fr-BE" sz="1400" dirty="0"/>
              <a:t>au </a:t>
            </a:r>
            <a:r>
              <a:rPr lang="fr-BE" sz="1400" dirty="0" err="1"/>
              <a:t>CegeSoma</a:t>
            </a:r>
            <a:r>
              <a:rPr lang="fr-BE" sz="1400" dirty="0" smtClean="0"/>
              <a:t>).</a:t>
            </a:r>
          </a:p>
          <a:p>
            <a:pPr marL="0" indent="0">
              <a:buNone/>
            </a:pPr>
            <a:endParaRPr lang="fr-BE" sz="1400" dirty="0" smtClean="0"/>
          </a:p>
          <a:p>
            <a:pPr marL="0" lvl="1" indent="0">
              <a:buClr>
                <a:schemeClr val="accent1"/>
              </a:buClr>
              <a:buNone/>
            </a:pPr>
            <a:endParaRPr lang="fr-BE" sz="1400" dirty="0" smtClean="0"/>
          </a:p>
          <a:p>
            <a:pPr marL="285750" lvl="1" indent="-285750">
              <a:buClr>
                <a:schemeClr val="accent1"/>
              </a:buClr>
            </a:pPr>
            <a:r>
              <a:rPr lang="fr-BE" sz="1400" dirty="0" smtClean="0"/>
              <a:t>2. Statut </a:t>
            </a:r>
            <a:r>
              <a:rPr lang="fr-BE" sz="1400" dirty="0"/>
              <a:t>de la </a:t>
            </a:r>
            <a:r>
              <a:rPr lang="fr-BE" sz="1400" b="1" dirty="0"/>
              <a:t>résistance </a:t>
            </a:r>
            <a:r>
              <a:rPr lang="fr-BE" sz="1400" b="1" dirty="0" smtClean="0"/>
              <a:t>armée </a:t>
            </a:r>
            <a:r>
              <a:rPr lang="fr-BE" sz="1400" dirty="0" smtClean="0"/>
              <a:t>: </a:t>
            </a:r>
            <a:r>
              <a:rPr lang="fr-BE" sz="1400" dirty="0"/>
              <a:t>nettement plus de réserve. Pour l’obtenir, il suffit d’avoir été affilié au plus tard le 4 juin 1944 à un groupement de Résistance reconnu et d’être resté à la disposition dudit groupement jusqu’à la fin de l’Occupation</a:t>
            </a:r>
            <a:r>
              <a:rPr lang="fr-BE" sz="1400" dirty="0" smtClean="0"/>
              <a:t>. Résultats : 139.569 résistants reconnus et seulement  </a:t>
            </a:r>
            <a:r>
              <a:rPr lang="fr-BE" sz="1400" dirty="0"/>
              <a:t>19.856 demandes, soit 12,4% du total, </a:t>
            </a:r>
            <a:r>
              <a:rPr lang="fr-BE" sz="1400" dirty="0" smtClean="0"/>
              <a:t>rejetées (dossiers aux Archives générales du Royaume).</a:t>
            </a:r>
          </a:p>
          <a:p>
            <a:pPr marL="0" lvl="1" indent="0">
              <a:buClr>
                <a:schemeClr val="accent1"/>
              </a:buClr>
              <a:buNone/>
            </a:pPr>
            <a:endParaRPr lang="en-GB" sz="1400" dirty="0"/>
          </a:p>
          <a:p>
            <a:pPr marL="0" indent="0">
              <a:buNone/>
            </a:pPr>
            <a:endParaRPr lang="en-GB" sz="2000" dirty="0" smtClean="0"/>
          </a:p>
          <a:p>
            <a:pPr marL="514350" indent="-514350">
              <a:buNone/>
            </a:pPr>
            <a:endParaRPr lang="en-GB" sz="2000" dirty="0"/>
          </a:p>
        </p:txBody>
      </p:sp>
    </p:spTree>
    <p:extLst>
      <p:ext uri="{BB962C8B-B14F-4D97-AF65-F5344CB8AC3E}">
        <p14:creationId xmlns:p14="http://schemas.microsoft.com/office/powerpoint/2010/main" val="422918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fade">
                                      <p:cBhvr>
                                        <p:cTn id="2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832" y="404664"/>
            <a:ext cx="8229600" cy="634082"/>
          </a:xfrm>
        </p:spPr>
        <p:txBody>
          <a:bodyPr>
            <a:normAutofit fontScale="90000"/>
          </a:bodyPr>
          <a:lstStyle/>
          <a:p>
            <a:pPr marL="0" indent="0" algn="ctr"/>
            <a:r>
              <a:rPr lang="en-GB" sz="2800" dirty="0">
                <a:solidFill>
                  <a:schemeClr val="tx1">
                    <a:lumMod val="85000"/>
                    <a:lumOff val="15000"/>
                  </a:schemeClr>
                </a:solidFill>
              </a:rPr>
              <a:t>1. Les dossiers </a:t>
            </a:r>
            <a:r>
              <a:rPr lang="en-GB" sz="2800" dirty="0" err="1">
                <a:solidFill>
                  <a:schemeClr val="tx1">
                    <a:lumMod val="85000"/>
                    <a:lumOff val="15000"/>
                  </a:schemeClr>
                </a:solidFill>
              </a:rPr>
              <a:t>produits</a:t>
            </a:r>
            <a:r>
              <a:rPr lang="en-GB" sz="2800" dirty="0">
                <a:solidFill>
                  <a:schemeClr val="tx1">
                    <a:lumMod val="85000"/>
                    <a:lumOff val="15000"/>
                  </a:schemeClr>
                </a:solidFill>
              </a:rPr>
              <a:t> </a:t>
            </a:r>
            <a:r>
              <a:rPr lang="en-GB" sz="2800" dirty="0" err="1">
                <a:solidFill>
                  <a:schemeClr val="tx1">
                    <a:lumMod val="85000"/>
                    <a:lumOff val="15000"/>
                  </a:schemeClr>
                </a:solidFill>
              </a:rPr>
              <a:t>dans</a:t>
            </a:r>
            <a:r>
              <a:rPr lang="en-GB" sz="2800" dirty="0">
                <a:solidFill>
                  <a:schemeClr val="tx1">
                    <a:lumMod val="85000"/>
                    <a:lumOff val="15000"/>
                  </a:schemeClr>
                </a:solidFill>
              </a:rPr>
              <a:t> le cadre des </a:t>
            </a:r>
            <a:r>
              <a:rPr lang="en-GB" sz="2800" dirty="0" err="1">
                <a:solidFill>
                  <a:schemeClr val="tx1">
                    <a:lumMod val="85000"/>
                    <a:lumOff val="15000"/>
                  </a:schemeClr>
                </a:solidFill>
              </a:rPr>
              <a:t>statuts</a:t>
            </a:r>
            <a:r>
              <a:rPr lang="en-GB" sz="2800" dirty="0">
                <a:solidFill>
                  <a:schemeClr val="tx1">
                    <a:lumMod val="85000"/>
                    <a:lumOff val="15000"/>
                  </a:schemeClr>
                </a:solidFill>
              </a:rPr>
              <a:t> de reconnaissance </a:t>
            </a:r>
            <a:r>
              <a:rPr lang="en-GB" sz="2800" dirty="0" err="1" smtClean="0">
                <a:solidFill>
                  <a:schemeClr val="tx1">
                    <a:lumMod val="85000"/>
                    <a:lumOff val="15000"/>
                  </a:schemeClr>
                </a:solidFill>
              </a:rPr>
              <a:t>nationale</a:t>
            </a:r>
            <a:r>
              <a:rPr lang="en-GB" sz="2800" dirty="0" smtClean="0">
                <a:solidFill>
                  <a:schemeClr val="tx1">
                    <a:lumMod val="85000"/>
                    <a:lumOff val="15000"/>
                  </a:schemeClr>
                </a:solidFill>
              </a:rPr>
              <a:t> (suite)</a:t>
            </a:r>
            <a:endParaRPr lang="en-GB" sz="2800" dirty="0">
              <a:solidFill>
                <a:schemeClr val="tx1">
                  <a:lumMod val="85000"/>
                  <a:lumOff val="15000"/>
                </a:schemeClr>
              </a:solidFill>
            </a:endParaRPr>
          </a:p>
        </p:txBody>
      </p:sp>
      <p:sp>
        <p:nvSpPr>
          <p:cNvPr id="3" name="Content Placeholder 2"/>
          <p:cNvSpPr>
            <a:spLocks noGrp="1"/>
          </p:cNvSpPr>
          <p:nvPr>
            <p:ph idx="1"/>
          </p:nvPr>
        </p:nvSpPr>
        <p:spPr>
          <a:xfrm>
            <a:off x="395536" y="1124744"/>
            <a:ext cx="8229600" cy="5328592"/>
          </a:xfrm>
        </p:spPr>
        <p:txBody>
          <a:bodyPr>
            <a:normAutofit lnSpcReduction="10000"/>
          </a:bodyPr>
          <a:lstStyle/>
          <a:p>
            <a:pPr marL="0" indent="0">
              <a:buNone/>
            </a:pPr>
            <a:endParaRPr lang="en-GB" sz="1400" dirty="0" smtClean="0"/>
          </a:p>
          <a:p>
            <a:pPr marL="285750" lvl="1" indent="-285750">
              <a:buClr>
                <a:schemeClr val="accent1"/>
              </a:buClr>
            </a:pPr>
            <a:endParaRPr lang="fr-BE" sz="1400" dirty="0" smtClean="0"/>
          </a:p>
          <a:p>
            <a:pPr marL="285750" lvl="1" indent="-285750">
              <a:buClr>
                <a:schemeClr val="accent1"/>
              </a:buClr>
            </a:pPr>
            <a:r>
              <a:rPr lang="fr-BE" sz="1400" dirty="0" smtClean="0"/>
              <a:t>3</a:t>
            </a:r>
            <a:r>
              <a:rPr lang="fr-BE" sz="1400" dirty="0"/>
              <a:t>. Statut des </a:t>
            </a:r>
            <a:r>
              <a:rPr lang="fr-BE" sz="1400" b="1" dirty="0"/>
              <a:t>résistants civils</a:t>
            </a:r>
            <a:r>
              <a:rPr lang="fr-BE" sz="1400" dirty="0"/>
              <a:t> : très sélectif. Statut destiné à honorer les individus ayant accompli des sabotages dans l’exercice de leur profession, ayant participé à des œuvres de solidarité patriotique agissant contre les desseins de l’ennemi, ou étant venus en aide à toute personne pourchassée par l’occupant. Enquête fouillée : seules 10.039 des 44.076 demandes ont abouti à une conclusion positive</a:t>
            </a:r>
            <a:r>
              <a:rPr lang="fr-BE" sz="1400" dirty="0" smtClean="0"/>
              <a:t>.</a:t>
            </a:r>
          </a:p>
          <a:p>
            <a:pPr marL="285750" lvl="1" indent="-285750">
              <a:buClr>
                <a:schemeClr val="accent1"/>
              </a:buClr>
            </a:pPr>
            <a:endParaRPr lang="fr-BE" sz="1400" dirty="0"/>
          </a:p>
          <a:p>
            <a:pPr marL="285750" lvl="1" indent="-285750">
              <a:buClr>
                <a:schemeClr val="accent1"/>
              </a:buClr>
            </a:pPr>
            <a:endParaRPr lang="fr-BE" sz="1400" dirty="0" smtClean="0"/>
          </a:p>
          <a:p>
            <a:pPr marL="285750" lvl="1" indent="-285750">
              <a:buClr>
                <a:schemeClr val="accent1"/>
              </a:buClr>
            </a:pPr>
            <a:r>
              <a:rPr lang="fr-BE" sz="1400" dirty="0" smtClean="0"/>
              <a:t>4</a:t>
            </a:r>
            <a:r>
              <a:rPr lang="fr-BE" sz="1400" dirty="0"/>
              <a:t>. Statut des </a:t>
            </a:r>
            <a:r>
              <a:rPr lang="fr-BE" sz="1400" b="1" dirty="0"/>
              <a:t>résistants par la presse clandestine </a:t>
            </a:r>
            <a:r>
              <a:rPr lang="fr-BE" sz="1400" dirty="0"/>
              <a:t>: très riche. Ce statut honore les personnes ayant œuvré à l’impression, la constitution de dépôts, le transport et/ou la diffusion systématiques d’organes de presse clandestins. Même rigueur dans le contrôle que pour les résistants civils : 52,2% des demandes, soit 13.270 sur les 25.427, sont rejetées (12.157 sont donc acceptées</a:t>
            </a:r>
            <a:r>
              <a:rPr lang="fr-BE" sz="1400" dirty="0" smtClean="0"/>
              <a:t>).</a:t>
            </a:r>
          </a:p>
          <a:p>
            <a:pPr marL="285750" lvl="1" indent="-285750">
              <a:buClr>
                <a:schemeClr val="accent1"/>
              </a:buClr>
            </a:pPr>
            <a:endParaRPr lang="fr-BE" sz="1400" dirty="0"/>
          </a:p>
          <a:p>
            <a:pPr marL="285750" lvl="1" indent="-285750">
              <a:buClr>
                <a:schemeClr val="accent1"/>
              </a:buClr>
            </a:pPr>
            <a:endParaRPr lang="fr-BE" sz="1400" dirty="0" smtClean="0"/>
          </a:p>
          <a:p>
            <a:pPr marL="285750" lvl="1" indent="-285750">
              <a:buClr>
                <a:schemeClr val="accent1"/>
              </a:buClr>
            </a:pPr>
            <a:r>
              <a:rPr lang="fr-BE" sz="1400" dirty="0" smtClean="0"/>
              <a:t>5</a:t>
            </a:r>
            <a:r>
              <a:rPr lang="fr-BE" sz="1400" dirty="0"/>
              <a:t>. Statut des </a:t>
            </a:r>
            <a:r>
              <a:rPr lang="fr-BE" sz="1400" b="1" dirty="0"/>
              <a:t>prisonniers </a:t>
            </a:r>
            <a:r>
              <a:rPr lang="fr-BE" sz="1400" b="1" dirty="0" smtClean="0"/>
              <a:t>politiques</a:t>
            </a:r>
            <a:r>
              <a:rPr lang="fr-BE" sz="1400" dirty="0" smtClean="0"/>
              <a:t> : moins attrayants. Lorsqu’ils </a:t>
            </a:r>
            <a:r>
              <a:rPr lang="fr-BE" sz="1400" dirty="0"/>
              <a:t>concernent des résistants (on ne connaît pas leur nombre parmi les 41.135 prisonniers politiques reconnus), ils se concentrent, pour l’attribution du titre de prisonnier politique, sur la recherche de la preuve que l’arrestation est la conséquence directe d’une activité patriotique et désintéressée. </a:t>
            </a:r>
            <a:r>
              <a:rPr lang="fr-BE" sz="1400" dirty="0" smtClean="0"/>
              <a:t>Les </a:t>
            </a:r>
            <a:r>
              <a:rPr lang="fr-BE" sz="1400" dirty="0"/>
              <a:t>documents les plus intéressants relatifs aux prisonniers politiques résistants ne figurent pas dans le dossier «Statut », mais dans le dossier « Service documentation et recherches» qui rassemble notamment tous les documents récupérés dans les archives </a:t>
            </a:r>
            <a:r>
              <a:rPr lang="fr-BE" sz="1400" dirty="0" smtClean="0"/>
              <a:t>allemandes.</a:t>
            </a:r>
          </a:p>
          <a:p>
            <a:pPr marL="285750" lvl="1" indent="-285750">
              <a:buClr>
                <a:schemeClr val="accent1"/>
              </a:buClr>
            </a:pPr>
            <a:endParaRPr lang="fr-BE" sz="1400" dirty="0"/>
          </a:p>
          <a:p>
            <a:pPr marL="285750" lvl="1" indent="-285750">
              <a:buClr>
                <a:schemeClr val="accent1"/>
              </a:buClr>
            </a:pPr>
            <a:r>
              <a:rPr lang="fr-BE" sz="1400" dirty="0" smtClean="0"/>
              <a:t>Les dossiers relatifs à ces 3 derniers statuts sont conservés par le Service Archives des Victimes de la Guerre (Archives de l’Etat).</a:t>
            </a:r>
            <a:endParaRPr lang="fr-BE" sz="1400" dirty="0"/>
          </a:p>
          <a:p>
            <a:pPr marL="0" indent="0">
              <a:buNone/>
            </a:pPr>
            <a:endParaRPr lang="en-GB" sz="2000" dirty="0" smtClean="0"/>
          </a:p>
          <a:p>
            <a:pPr marL="514350" indent="-514350">
              <a:buNone/>
            </a:pPr>
            <a:endParaRPr lang="en-GB" sz="2000" dirty="0"/>
          </a:p>
        </p:txBody>
      </p:sp>
    </p:spTree>
    <p:extLst>
      <p:ext uri="{BB962C8B-B14F-4D97-AF65-F5344CB8AC3E}">
        <p14:creationId xmlns:p14="http://schemas.microsoft.com/office/powerpoint/2010/main" val="295744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fade">
                                      <p:cBhvr>
                                        <p:cTn id="17" dur="500"/>
                                        <p:tgtEl>
                                          <p:spTgt spid="3">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fade">
                                      <p:cBhvr>
                                        <p:cTn id="2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48680"/>
            <a:ext cx="8229600" cy="778098"/>
          </a:xfrm>
        </p:spPr>
        <p:txBody>
          <a:bodyPr>
            <a:normAutofit fontScale="90000"/>
          </a:bodyPr>
          <a:lstStyle/>
          <a:p>
            <a:pPr algn="ctr"/>
            <a:r>
              <a:rPr lang="en-GB" sz="2800" dirty="0">
                <a:solidFill>
                  <a:schemeClr val="tx1">
                    <a:lumMod val="85000"/>
                    <a:lumOff val="15000"/>
                  </a:schemeClr>
                </a:solidFill>
              </a:rPr>
              <a:t>1. Les dossiers </a:t>
            </a:r>
            <a:r>
              <a:rPr lang="en-GB" sz="2800" dirty="0" err="1">
                <a:solidFill>
                  <a:schemeClr val="tx1">
                    <a:lumMod val="85000"/>
                    <a:lumOff val="15000"/>
                  </a:schemeClr>
                </a:solidFill>
              </a:rPr>
              <a:t>produits</a:t>
            </a:r>
            <a:r>
              <a:rPr lang="en-GB" sz="2800" dirty="0">
                <a:solidFill>
                  <a:schemeClr val="tx1">
                    <a:lumMod val="85000"/>
                    <a:lumOff val="15000"/>
                  </a:schemeClr>
                </a:solidFill>
              </a:rPr>
              <a:t> </a:t>
            </a:r>
            <a:r>
              <a:rPr lang="en-GB" sz="2800" dirty="0" err="1">
                <a:solidFill>
                  <a:schemeClr val="tx1">
                    <a:lumMod val="85000"/>
                    <a:lumOff val="15000"/>
                  </a:schemeClr>
                </a:solidFill>
              </a:rPr>
              <a:t>dans</a:t>
            </a:r>
            <a:r>
              <a:rPr lang="en-GB" sz="2800" dirty="0">
                <a:solidFill>
                  <a:schemeClr val="tx1">
                    <a:lumMod val="85000"/>
                    <a:lumOff val="15000"/>
                  </a:schemeClr>
                </a:solidFill>
              </a:rPr>
              <a:t> le cadre des </a:t>
            </a:r>
            <a:r>
              <a:rPr lang="en-GB" sz="2800" dirty="0" err="1">
                <a:solidFill>
                  <a:schemeClr val="tx1">
                    <a:lumMod val="85000"/>
                    <a:lumOff val="15000"/>
                  </a:schemeClr>
                </a:solidFill>
              </a:rPr>
              <a:t>statuts</a:t>
            </a:r>
            <a:r>
              <a:rPr lang="en-GB" sz="2800" dirty="0">
                <a:solidFill>
                  <a:schemeClr val="tx1">
                    <a:lumMod val="85000"/>
                    <a:lumOff val="15000"/>
                  </a:schemeClr>
                </a:solidFill>
              </a:rPr>
              <a:t> de reconnaissance </a:t>
            </a:r>
            <a:r>
              <a:rPr lang="en-GB" sz="2800" dirty="0" err="1" smtClean="0">
                <a:solidFill>
                  <a:schemeClr val="tx1">
                    <a:lumMod val="85000"/>
                    <a:lumOff val="15000"/>
                  </a:schemeClr>
                </a:solidFill>
              </a:rPr>
              <a:t>nationale</a:t>
            </a:r>
            <a:r>
              <a:rPr lang="en-GB" sz="2800" dirty="0" smtClean="0">
                <a:solidFill>
                  <a:schemeClr val="tx1">
                    <a:lumMod val="85000"/>
                    <a:lumOff val="15000"/>
                  </a:schemeClr>
                </a:solidFill>
              </a:rPr>
              <a:t> (suite)</a:t>
            </a:r>
            <a:endParaRPr lang="en-GB" sz="2800" dirty="0"/>
          </a:p>
        </p:txBody>
      </p:sp>
      <p:sp>
        <p:nvSpPr>
          <p:cNvPr id="3" name="Content Placeholder 2"/>
          <p:cNvSpPr>
            <a:spLocks noGrp="1"/>
          </p:cNvSpPr>
          <p:nvPr>
            <p:ph idx="1"/>
          </p:nvPr>
        </p:nvSpPr>
        <p:spPr>
          <a:xfrm>
            <a:off x="374848" y="1340768"/>
            <a:ext cx="8229600" cy="5040559"/>
          </a:xfrm>
        </p:spPr>
        <p:txBody>
          <a:bodyPr>
            <a:normAutofit/>
          </a:bodyPr>
          <a:lstStyle/>
          <a:p>
            <a:pPr marL="0" indent="0">
              <a:buNone/>
            </a:pPr>
            <a:r>
              <a:rPr lang="en-GB" sz="1400" b="1" i="1" dirty="0" smtClean="0"/>
              <a:t>1.2. </a:t>
            </a:r>
            <a:r>
              <a:rPr lang="en-GB" sz="1400" b="1" i="1" dirty="0" err="1" smtClean="0"/>
              <a:t>Limites</a:t>
            </a:r>
            <a:endParaRPr lang="en-GB" sz="1400" b="1" i="1" dirty="0" smtClean="0"/>
          </a:p>
          <a:p>
            <a:pPr marL="0" indent="0">
              <a:buNone/>
            </a:pPr>
            <a:r>
              <a:rPr lang="en-GB" sz="1400" b="1" i="1" dirty="0" smtClean="0"/>
              <a:t> </a:t>
            </a:r>
          </a:p>
          <a:p>
            <a:pPr marL="285750" indent="-285750"/>
            <a:endParaRPr lang="en-GB" sz="1400" dirty="0" smtClean="0"/>
          </a:p>
          <a:p>
            <a:pPr marL="285750" indent="-285750"/>
            <a:r>
              <a:rPr lang="en-GB" sz="1400" dirty="0" smtClean="0"/>
              <a:t>1. </a:t>
            </a:r>
            <a:r>
              <a:rPr lang="fr-BE" sz="1400" dirty="0" smtClean="0"/>
              <a:t>Les dossiers </a:t>
            </a:r>
            <a:r>
              <a:rPr lang="fr-BE" sz="1400" dirty="0"/>
              <a:t>Statuts </a:t>
            </a:r>
            <a:r>
              <a:rPr lang="fr-BE" sz="1400" dirty="0" smtClean="0"/>
              <a:t> </a:t>
            </a:r>
            <a:r>
              <a:rPr lang="fr-BE" sz="1400" b="1" dirty="0" smtClean="0"/>
              <a:t>résistants </a:t>
            </a:r>
            <a:r>
              <a:rPr lang="fr-BE" sz="1400" b="1" dirty="0"/>
              <a:t>civils</a:t>
            </a:r>
            <a:r>
              <a:rPr lang="fr-BE" sz="1400" dirty="0"/>
              <a:t>, par la </a:t>
            </a:r>
            <a:r>
              <a:rPr lang="fr-BE" sz="1400" b="1" dirty="0"/>
              <a:t>presse clandestine </a:t>
            </a:r>
            <a:r>
              <a:rPr lang="fr-BE" sz="1400" dirty="0"/>
              <a:t>et </a:t>
            </a:r>
            <a:r>
              <a:rPr lang="fr-BE" sz="1400" b="1" dirty="0"/>
              <a:t>prisonniers </a:t>
            </a:r>
            <a:r>
              <a:rPr lang="fr-BE" sz="1400" b="1" dirty="0" smtClean="0"/>
              <a:t>politiques </a:t>
            </a:r>
            <a:r>
              <a:rPr lang="fr-BE" sz="1400" dirty="0" smtClean="0"/>
              <a:t>(comme les dossiers Statuts</a:t>
            </a:r>
            <a:r>
              <a:rPr lang="fr-BE" sz="1400" b="1" dirty="0" smtClean="0"/>
              <a:t> d’agents de renseignements et d’action)  </a:t>
            </a:r>
            <a:r>
              <a:rPr lang="fr-BE" sz="1400" dirty="0" smtClean="0"/>
              <a:t>sont davantage </a:t>
            </a:r>
            <a:r>
              <a:rPr lang="fr-BE" sz="1400" dirty="0"/>
              <a:t>dignes de confiance que </a:t>
            </a:r>
            <a:r>
              <a:rPr lang="fr-BE" sz="1400" dirty="0" smtClean="0"/>
              <a:t>les dossiers </a:t>
            </a:r>
            <a:r>
              <a:rPr lang="fr-BE" sz="1400" b="1" dirty="0" smtClean="0"/>
              <a:t>résistants armés</a:t>
            </a:r>
            <a:r>
              <a:rPr lang="fr-BE" sz="1400" dirty="0" smtClean="0"/>
              <a:t>. Mais, </a:t>
            </a:r>
            <a:r>
              <a:rPr lang="fr-BE" sz="1400" dirty="0"/>
              <a:t>vu la lourdeur et la rigueur de la procédure, ils nécessitent de la part du requérant un bagage intellectuel et donc culturel loin d’être acquis par la majorité de la population de l’époque, a fortiori par </a:t>
            </a:r>
            <a:r>
              <a:rPr lang="fr-BE" sz="1400" dirty="0" smtClean="0"/>
              <a:t>les étrangers.</a:t>
            </a:r>
            <a:endParaRPr lang="fr-BE" sz="1400" dirty="0"/>
          </a:p>
          <a:p>
            <a:pPr marL="0" lvl="1" indent="0">
              <a:buClr>
                <a:schemeClr val="accent1"/>
              </a:buClr>
              <a:buNone/>
            </a:pPr>
            <a:endParaRPr lang="fr-BE" sz="1400" dirty="0"/>
          </a:p>
          <a:p>
            <a:pPr marL="285750" lvl="1" indent="-285750">
              <a:buClr>
                <a:schemeClr val="accent1"/>
              </a:buClr>
            </a:pPr>
            <a:r>
              <a:rPr lang="fr-BE" sz="1400" dirty="0" smtClean="0"/>
              <a:t>2. Pour les </a:t>
            </a:r>
            <a:r>
              <a:rPr lang="fr-BE" sz="1400" dirty="0"/>
              <a:t>dossiers Statuts  </a:t>
            </a:r>
            <a:r>
              <a:rPr lang="fr-BE" sz="1400" b="1" dirty="0"/>
              <a:t>résistants </a:t>
            </a:r>
            <a:r>
              <a:rPr lang="fr-BE" sz="1400" b="1" dirty="0" smtClean="0"/>
              <a:t>civils</a:t>
            </a:r>
            <a:r>
              <a:rPr lang="fr-BE" sz="1400" dirty="0" smtClean="0"/>
              <a:t> et </a:t>
            </a:r>
            <a:r>
              <a:rPr lang="fr-BE" sz="1400" dirty="0"/>
              <a:t>par la </a:t>
            </a:r>
            <a:r>
              <a:rPr lang="fr-BE" sz="1400" b="1" dirty="0"/>
              <a:t>presse </a:t>
            </a:r>
            <a:r>
              <a:rPr lang="fr-BE" sz="1400" b="1" dirty="0" smtClean="0"/>
              <a:t>clandestine</a:t>
            </a:r>
            <a:r>
              <a:rPr lang="fr-BE" sz="1400" dirty="0"/>
              <a:t> </a:t>
            </a:r>
            <a:r>
              <a:rPr lang="fr-BE" sz="1400" dirty="0" smtClean="0"/>
              <a:t>: </a:t>
            </a:r>
          </a:p>
          <a:p>
            <a:pPr marL="285750" lvl="1" indent="-285750">
              <a:buClr>
                <a:schemeClr val="accent1"/>
              </a:buClr>
            </a:pPr>
            <a:endParaRPr lang="fr-BE" sz="1400" dirty="0" smtClean="0"/>
          </a:p>
          <a:p>
            <a:pPr marL="342900" lvl="1" indent="-342900">
              <a:buClr>
                <a:schemeClr val="accent1"/>
              </a:buClr>
              <a:buAutoNum type="alphaLcPeriod"/>
            </a:pPr>
            <a:r>
              <a:rPr lang="fr-BE" sz="1400" dirty="0" smtClean="0"/>
              <a:t>ne </a:t>
            </a:r>
            <a:r>
              <a:rPr lang="fr-BE" sz="1400" dirty="0"/>
              <a:t>se lancent vraiment dans l’aventure que les personnes </a:t>
            </a:r>
            <a:r>
              <a:rPr lang="fr-BE" sz="1400" dirty="0" smtClean="0"/>
              <a:t>cultivées disposant </a:t>
            </a:r>
            <a:r>
              <a:rPr lang="fr-BE" sz="1400" dirty="0"/>
              <a:t>d’un réseau de relations prêtes à appuyer leurs </a:t>
            </a:r>
            <a:r>
              <a:rPr lang="fr-BE" sz="1400" dirty="0" smtClean="0"/>
              <a:t>dires. </a:t>
            </a:r>
          </a:p>
          <a:p>
            <a:pPr marL="342900" lvl="1" indent="-342900">
              <a:buClr>
                <a:schemeClr val="accent1"/>
              </a:buClr>
              <a:buAutoNum type="alphaLcPeriod"/>
            </a:pPr>
            <a:r>
              <a:rPr lang="fr-BE" sz="1400" dirty="0" smtClean="0"/>
              <a:t>Par </a:t>
            </a:r>
            <a:r>
              <a:rPr lang="fr-BE" sz="1400" dirty="0"/>
              <a:t>ailleurs, il est difficile aux parents des disparus de monter un dossier solide pour leur </a:t>
            </a:r>
            <a:r>
              <a:rPr lang="fr-BE" sz="1400" dirty="0" smtClean="0"/>
              <a:t>proche. </a:t>
            </a:r>
          </a:p>
          <a:p>
            <a:pPr marL="342900" lvl="1" indent="-342900">
              <a:buClr>
                <a:schemeClr val="accent1"/>
              </a:buClr>
              <a:buAutoNum type="alphaLcPeriod"/>
            </a:pPr>
            <a:r>
              <a:rPr lang="fr-BE" sz="1400" dirty="0" smtClean="0"/>
              <a:t>Enfin, ces dossiers sont traités fin des années 1940-début des années 1950: dès lors, risques </a:t>
            </a:r>
            <a:r>
              <a:rPr lang="fr-BE" sz="1400" dirty="0"/>
              <a:t>accrus de distorsion de la mémoire ou d’oubli des divers intervenants, </a:t>
            </a:r>
            <a:r>
              <a:rPr lang="fr-BE" sz="1400" dirty="0" smtClean="0"/>
              <a:t>disparition </a:t>
            </a:r>
            <a:r>
              <a:rPr lang="fr-BE" sz="1400" dirty="0"/>
              <a:t>de témoins importants ou même de certains demandeurs aboutissant </a:t>
            </a:r>
            <a:r>
              <a:rPr lang="fr-BE" sz="1400" dirty="0" smtClean="0"/>
              <a:t>à </a:t>
            </a:r>
            <a:r>
              <a:rPr lang="fr-BE" sz="1400" dirty="0"/>
              <a:t>l’arrêt prématuré de la procédure; enfin, </a:t>
            </a:r>
            <a:r>
              <a:rPr lang="fr-BE" sz="1400" dirty="0" smtClean="0"/>
              <a:t>développement </a:t>
            </a:r>
            <a:r>
              <a:rPr lang="fr-BE" sz="1400" dirty="0"/>
              <a:t>de la guerre froide, </a:t>
            </a:r>
            <a:r>
              <a:rPr lang="fr-BE" sz="1400" dirty="0" smtClean="0"/>
              <a:t>qui désavantage les communistes.</a:t>
            </a:r>
            <a:endParaRPr lang="en-GB" sz="2100" dirty="0" smtClean="0"/>
          </a:p>
          <a:p>
            <a:pPr marL="0" indent="0"/>
            <a:endParaRPr lang="en-GB" sz="2100" dirty="0" smtClean="0"/>
          </a:p>
          <a:p>
            <a:pPr marL="0" indent="0">
              <a:buNone/>
            </a:pPr>
            <a:endParaRPr lang="en-GB" sz="2100" b="1" i="1" dirty="0" smtClean="0"/>
          </a:p>
          <a:p>
            <a:pPr marL="0" indent="0">
              <a:buNone/>
            </a:pPr>
            <a:endParaRPr lang="en-GB" sz="2100" b="1" i="1" dirty="0" smtClean="0"/>
          </a:p>
          <a:p>
            <a:pPr marL="0" indent="0"/>
            <a:endParaRPr lang="en-GB" sz="2000" b="1" i="1" dirty="0"/>
          </a:p>
          <a:p>
            <a:pPr marL="0" indent="0"/>
            <a:endParaRPr lang="en-GB" sz="2100" dirty="0"/>
          </a:p>
          <a:p>
            <a:pPr marL="0" indent="0"/>
            <a:endParaRPr lang="en-GB" sz="2000" b="1" i="1" dirty="0" smtClean="0"/>
          </a:p>
          <a:p>
            <a:pPr marL="0" indent="0">
              <a:buNone/>
            </a:pPr>
            <a:endParaRPr lang="en-GB" dirty="0"/>
          </a:p>
          <a:p>
            <a:pPr marL="514350" indent="-514350">
              <a:buFont typeface="+mj-lt"/>
              <a:buAutoNum type="arabicPeriod"/>
            </a:pPr>
            <a:endParaRPr lang="en-GB" dirty="0"/>
          </a:p>
          <a:p>
            <a:endParaRPr lang="en-GB" dirty="0"/>
          </a:p>
          <a:p>
            <a:endParaRPr lang="en-GB" dirty="0"/>
          </a:p>
        </p:txBody>
      </p:sp>
    </p:spTree>
    <p:extLst>
      <p:ext uri="{BB962C8B-B14F-4D97-AF65-F5344CB8AC3E}">
        <p14:creationId xmlns:p14="http://schemas.microsoft.com/office/powerpoint/2010/main" val="2452090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6322714"/>
          </a:xfrm>
        </p:spPr>
        <p:txBody>
          <a:bodyPr/>
          <a:lstStyle/>
          <a:p>
            <a:pPr algn="ctr"/>
            <a:r>
              <a:rPr lang="fr-BE" sz="3600" dirty="0" smtClean="0"/>
              <a:t>A. La Résistance en Belgique</a:t>
            </a:r>
            <a:endParaRPr lang="fr-BE" sz="3600" dirty="0"/>
          </a:p>
        </p:txBody>
      </p:sp>
    </p:spTree>
    <p:extLst>
      <p:ext uri="{BB962C8B-B14F-4D97-AF65-F5344CB8AC3E}">
        <p14:creationId xmlns:p14="http://schemas.microsoft.com/office/powerpoint/2010/main" val="29107061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48680"/>
            <a:ext cx="8229600" cy="778098"/>
          </a:xfrm>
        </p:spPr>
        <p:txBody>
          <a:bodyPr>
            <a:normAutofit fontScale="90000"/>
          </a:bodyPr>
          <a:lstStyle/>
          <a:p>
            <a:pPr algn="ctr"/>
            <a:r>
              <a:rPr lang="en-GB" sz="2800" dirty="0">
                <a:solidFill>
                  <a:schemeClr val="tx1">
                    <a:lumMod val="85000"/>
                    <a:lumOff val="15000"/>
                  </a:schemeClr>
                </a:solidFill>
              </a:rPr>
              <a:t>1. Les dossiers </a:t>
            </a:r>
            <a:r>
              <a:rPr lang="en-GB" sz="2800" dirty="0" err="1">
                <a:solidFill>
                  <a:schemeClr val="tx1">
                    <a:lumMod val="85000"/>
                    <a:lumOff val="15000"/>
                  </a:schemeClr>
                </a:solidFill>
              </a:rPr>
              <a:t>produits</a:t>
            </a:r>
            <a:r>
              <a:rPr lang="en-GB" sz="2800" dirty="0">
                <a:solidFill>
                  <a:schemeClr val="tx1">
                    <a:lumMod val="85000"/>
                    <a:lumOff val="15000"/>
                  </a:schemeClr>
                </a:solidFill>
              </a:rPr>
              <a:t> </a:t>
            </a:r>
            <a:r>
              <a:rPr lang="en-GB" sz="2800" dirty="0" err="1">
                <a:solidFill>
                  <a:schemeClr val="tx1">
                    <a:lumMod val="85000"/>
                    <a:lumOff val="15000"/>
                  </a:schemeClr>
                </a:solidFill>
              </a:rPr>
              <a:t>dans</a:t>
            </a:r>
            <a:r>
              <a:rPr lang="en-GB" sz="2800" dirty="0">
                <a:solidFill>
                  <a:schemeClr val="tx1">
                    <a:lumMod val="85000"/>
                    <a:lumOff val="15000"/>
                  </a:schemeClr>
                </a:solidFill>
              </a:rPr>
              <a:t> le cadre des </a:t>
            </a:r>
            <a:r>
              <a:rPr lang="en-GB" sz="2800" dirty="0" err="1">
                <a:solidFill>
                  <a:schemeClr val="tx1">
                    <a:lumMod val="85000"/>
                    <a:lumOff val="15000"/>
                  </a:schemeClr>
                </a:solidFill>
              </a:rPr>
              <a:t>statuts</a:t>
            </a:r>
            <a:r>
              <a:rPr lang="en-GB" sz="2800" dirty="0">
                <a:solidFill>
                  <a:schemeClr val="tx1">
                    <a:lumMod val="85000"/>
                    <a:lumOff val="15000"/>
                  </a:schemeClr>
                </a:solidFill>
              </a:rPr>
              <a:t> de reconnaissance </a:t>
            </a:r>
            <a:r>
              <a:rPr lang="en-GB" sz="2800" dirty="0" err="1">
                <a:solidFill>
                  <a:schemeClr val="tx1">
                    <a:lumMod val="85000"/>
                    <a:lumOff val="15000"/>
                  </a:schemeClr>
                </a:solidFill>
              </a:rPr>
              <a:t>nationale</a:t>
            </a:r>
            <a:r>
              <a:rPr lang="en-GB" sz="2800" dirty="0">
                <a:solidFill>
                  <a:schemeClr val="tx1">
                    <a:lumMod val="85000"/>
                    <a:lumOff val="15000"/>
                  </a:schemeClr>
                </a:solidFill>
              </a:rPr>
              <a:t> </a:t>
            </a:r>
            <a:r>
              <a:rPr lang="en-GB" sz="2800" dirty="0" smtClean="0">
                <a:solidFill>
                  <a:schemeClr val="tx1">
                    <a:lumMod val="85000"/>
                    <a:lumOff val="15000"/>
                  </a:schemeClr>
                </a:solidFill>
              </a:rPr>
              <a:t>(fin)</a:t>
            </a:r>
            <a:endParaRPr lang="en-GB" sz="2800" dirty="0"/>
          </a:p>
        </p:txBody>
      </p:sp>
      <p:sp>
        <p:nvSpPr>
          <p:cNvPr id="3" name="Content Placeholder 2"/>
          <p:cNvSpPr>
            <a:spLocks noGrp="1"/>
          </p:cNvSpPr>
          <p:nvPr>
            <p:ph idx="1"/>
          </p:nvPr>
        </p:nvSpPr>
        <p:spPr>
          <a:xfrm>
            <a:off x="374848" y="1340768"/>
            <a:ext cx="8229600" cy="5040559"/>
          </a:xfrm>
        </p:spPr>
        <p:txBody>
          <a:bodyPr>
            <a:normAutofit/>
          </a:bodyPr>
          <a:lstStyle/>
          <a:p>
            <a:pPr indent="-342900"/>
            <a:endParaRPr lang="fr-BE" sz="2000" dirty="0" smtClean="0"/>
          </a:p>
          <a:p>
            <a:pPr indent="-342900"/>
            <a:r>
              <a:rPr lang="fr-BE" sz="2000" b="1" dirty="0" smtClean="0"/>
              <a:t> </a:t>
            </a:r>
            <a:r>
              <a:rPr lang="en-GB" sz="1400" b="1" dirty="0" smtClean="0"/>
              <a:t>3. </a:t>
            </a:r>
            <a:r>
              <a:rPr lang="fr-BE" sz="1400" b="1" dirty="0" smtClean="0"/>
              <a:t>Conclusions:</a:t>
            </a:r>
            <a:endParaRPr lang="fr-BE" sz="1400" b="1" dirty="0"/>
          </a:p>
          <a:p>
            <a:pPr marL="0" indent="0">
              <a:buNone/>
            </a:pPr>
            <a:endParaRPr lang="fr-BE" sz="2000" dirty="0" smtClean="0"/>
          </a:p>
          <a:p>
            <a:pPr marL="342900" lvl="1" indent="-342900">
              <a:buClr>
                <a:schemeClr val="accent1"/>
              </a:buClr>
              <a:buAutoNum type="alphaLcPeriod"/>
            </a:pPr>
            <a:r>
              <a:rPr lang="fr-BE" sz="1400" dirty="0" smtClean="0"/>
              <a:t>La </a:t>
            </a:r>
            <a:r>
              <a:rPr lang="fr-BE" sz="1400" dirty="0"/>
              <a:t>masse de dossiers individuels constitués dans l’immédiat après-guerre ne garantit aucunement qu’on y retrouve tous les hommes et toutes les femmes impliquées dans le combat clandestin, ni même que tous ceux reconnus résistants aient vraiment lutté contre l’occupant</a:t>
            </a:r>
            <a:r>
              <a:rPr lang="fr-BE" sz="1400" dirty="0" smtClean="0"/>
              <a:t>.</a:t>
            </a:r>
          </a:p>
          <a:p>
            <a:pPr marL="342900" lvl="1" indent="-342900">
              <a:buClr>
                <a:schemeClr val="accent1"/>
              </a:buClr>
              <a:buAutoNum type="alphaLcPeriod"/>
            </a:pPr>
            <a:r>
              <a:rPr lang="fr-BE" sz="1400" dirty="0"/>
              <a:t>Le nombre de résistants armés est surestimé au contraire de celui des opposants engagés dans des formes non violentes d’action. </a:t>
            </a:r>
            <a:endParaRPr lang="fr-BE" sz="1400" dirty="0" smtClean="0"/>
          </a:p>
          <a:p>
            <a:pPr marL="342900" lvl="1" indent="-342900">
              <a:buClr>
                <a:schemeClr val="accent1"/>
              </a:buClr>
              <a:buAutoNum type="alphaLcPeriod"/>
            </a:pPr>
            <a:r>
              <a:rPr lang="fr-BE" sz="1400" dirty="0" smtClean="0"/>
              <a:t>Le </a:t>
            </a:r>
            <a:r>
              <a:rPr lang="fr-BE" sz="1400" dirty="0"/>
              <a:t>système mis au point favorise certaines catégories de </a:t>
            </a:r>
            <a:r>
              <a:rPr lang="fr-BE" sz="1400" dirty="0" smtClean="0"/>
              <a:t>population au détriment d’autres.</a:t>
            </a:r>
          </a:p>
          <a:p>
            <a:pPr marL="342900" lvl="1" indent="-342900">
              <a:buClr>
                <a:schemeClr val="accent1"/>
              </a:buClr>
              <a:buAutoNum type="alphaLcPeriod"/>
            </a:pPr>
            <a:r>
              <a:rPr lang="fr-BE" sz="1400" dirty="0" smtClean="0"/>
              <a:t>Faute </a:t>
            </a:r>
            <a:r>
              <a:rPr lang="fr-BE" sz="1400" dirty="0"/>
              <a:t>de contrôle suffisant, de nombreux dossiers, en particulier ceux liés au statut de la résistance armée, sont à considérer avec la plus grande prudence pour ce qui a trait à l’activité déclarée, à la date d’entrée dans la Résistance et à l’appartenance au groupement </a:t>
            </a:r>
            <a:r>
              <a:rPr lang="fr-BE" sz="1400" dirty="0" smtClean="0"/>
              <a:t>signalé.</a:t>
            </a:r>
          </a:p>
          <a:p>
            <a:pPr marL="342900" lvl="1" indent="-342900">
              <a:buClr>
                <a:schemeClr val="accent1"/>
              </a:buClr>
              <a:buAutoNum type="alphaLcPeriod"/>
            </a:pPr>
            <a:r>
              <a:rPr lang="fr-BE" sz="1400" dirty="0" smtClean="0"/>
              <a:t>Les dossiers livrent </a:t>
            </a:r>
            <a:r>
              <a:rPr lang="fr-BE" sz="1400" dirty="0"/>
              <a:t>une image le plus souvent réductrice et éclatée de la Résistance. En effet, ils se focalisent sur les aspects factuels de l’activité des résistants, jugés essentiels en vue de la reconnaissance, en négligeant </a:t>
            </a:r>
            <a:r>
              <a:rPr lang="fr-BE" sz="1400" dirty="0" smtClean="0"/>
              <a:t>les </a:t>
            </a:r>
            <a:r>
              <a:rPr lang="fr-BE" sz="1400" dirty="0"/>
              <a:t>motivations de leur engagement, les fluctuations de leur état d’esprit pendant ces quatre longues années d’occupation, le relevé de leurs insatisfactions, de leurs échecs, de leurs imprudences ou de leurs errements, et </a:t>
            </a:r>
            <a:r>
              <a:rPr lang="fr-BE" sz="1400" dirty="0" smtClean="0"/>
              <a:t>enfin la </a:t>
            </a:r>
            <a:r>
              <a:rPr lang="fr-BE" sz="1400" dirty="0"/>
              <a:t>nature de leurs relations interpersonnelles dans et à la périphérie de la </a:t>
            </a:r>
            <a:r>
              <a:rPr lang="fr-BE" sz="1400" dirty="0" smtClean="0"/>
              <a:t>Résistance.</a:t>
            </a:r>
          </a:p>
          <a:p>
            <a:pPr marL="342900" lvl="1" indent="-342900">
              <a:buClr>
                <a:schemeClr val="accent1"/>
              </a:buClr>
              <a:buAutoNum type="alphaLcPeriod"/>
            </a:pPr>
            <a:endParaRPr lang="fr-BE" sz="1400" dirty="0" smtClean="0"/>
          </a:p>
          <a:p>
            <a:pPr marL="342900" lvl="1" indent="-342900">
              <a:buClr>
                <a:schemeClr val="accent1"/>
              </a:buClr>
              <a:buAutoNum type="alphaLcPeriod"/>
            </a:pPr>
            <a:endParaRPr lang="fr-BE" sz="2200" dirty="0" smtClean="0"/>
          </a:p>
          <a:p>
            <a:pPr marL="342900" lvl="1" indent="-342900">
              <a:buClr>
                <a:schemeClr val="accent1"/>
              </a:buClr>
              <a:buAutoNum type="alphaLcPeriod"/>
            </a:pPr>
            <a:endParaRPr lang="fr-BE" sz="2200" dirty="0"/>
          </a:p>
          <a:p>
            <a:pPr marL="0" indent="0"/>
            <a:endParaRPr lang="en-GB" dirty="0" smtClean="0"/>
          </a:p>
          <a:p>
            <a:pPr marL="0" indent="0">
              <a:buNone/>
            </a:pPr>
            <a:endParaRPr lang="en-GB" sz="2100" b="1" i="1" dirty="0" smtClean="0"/>
          </a:p>
          <a:p>
            <a:pPr marL="0" indent="0">
              <a:buNone/>
            </a:pPr>
            <a:endParaRPr lang="en-GB" sz="2100" b="1" i="1" dirty="0" smtClean="0"/>
          </a:p>
          <a:p>
            <a:pPr marL="0" indent="0"/>
            <a:endParaRPr lang="en-GB" sz="2000" b="1" i="1" dirty="0"/>
          </a:p>
          <a:p>
            <a:pPr marL="0" indent="0"/>
            <a:endParaRPr lang="en-GB" sz="2100" dirty="0"/>
          </a:p>
          <a:p>
            <a:pPr marL="0" indent="0"/>
            <a:endParaRPr lang="en-GB" sz="2000" b="1" i="1" dirty="0" smtClean="0"/>
          </a:p>
          <a:p>
            <a:pPr marL="0" indent="0">
              <a:buNone/>
            </a:pPr>
            <a:endParaRPr lang="en-GB" dirty="0"/>
          </a:p>
          <a:p>
            <a:pPr marL="514350" indent="-514350">
              <a:buFont typeface="+mj-lt"/>
              <a:buAutoNum type="arabicPeriod"/>
            </a:pPr>
            <a:endParaRPr lang="en-GB" dirty="0"/>
          </a:p>
          <a:p>
            <a:endParaRPr lang="en-GB" dirty="0"/>
          </a:p>
          <a:p>
            <a:endParaRPr lang="en-GB" dirty="0"/>
          </a:p>
        </p:txBody>
      </p:sp>
    </p:spTree>
    <p:extLst>
      <p:ext uri="{BB962C8B-B14F-4D97-AF65-F5344CB8AC3E}">
        <p14:creationId xmlns:p14="http://schemas.microsoft.com/office/powerpoint/2010/main" val="3438461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832" y="404664"/>
            <a:ext cx="8229600" cy="634082"/>
          </a:xfrm>
        </p:spPr>
        <p:txBody>
          <a:bodyPr>
            <a:normAutofit/>
          </a:bodyPr>
          <a:lstStyle/>
          <a:p>
            <a:pPr marL="0" indent="0" algn="ctr"/>
            <a:r>
              <a:rPr lang="en-GB" sz="2800" dirty="0" smtClean="0">
                <a:solidFill>
                  <a:schemeClr val="tx1">
                    <a:lumMod val="85000"/>
                    <a:lumOff val="15000"/>
                  </a:schemeClr>
                </a:solidFill>
              </a:rPr>
              <a:t>2. Les archives </a:t>
            </a:r>
            <a:r>
              <a:rPr lang="en-GB" sz="2800" dirty="0" err="1" smtClean="0">
                <a:solidFill>
                  <a:schemeClr val="tx1">
                    <a:lumMod val="85000"/>
                    <a:lumOff val="15000"/>
                  </a:schemeClr>
                </a:solidFill>
              </a:rPr>
              <a:t>produites</a:t>
            </a:r>
            <a:r>
              <a:rPr lang="en-GB" sz="2800" dirty="0" smtClean="0">
                <a:solidFill>
                  <a:schemeClr val="tx1">
                    <a:lumMod val="85000"/>
                    <a:lumOff val="15000"/>
                  </a:schemeClr>
                </a:solidFill>
              </a:rPr>
              <a:t> sous </a:t>
            </a:r>
            <a:r>
              <a:rPr lang="en-GB" sz="2800" dirty="0" err="1" smtClean="0">
                <a:solidFill>
                  <a:schemeClr val="tx1">
                    <a:lumMod val="85000"/>
                    <a:lumOff val="15000"/>
                  </a:schemeClr>
                </a:solidFill>
              </a:rPr>
              <a:t>l’Occupation</a:t>
            </a:r>
            <a:endParaRPr lang="en-GB" sz="2800" dirty="0">
              <a:solidFill>
                <a:schemeClr val="tx1">
                  <a:lumMod val="85000"/>
                  <a:lumOff val="15000"/>
                </a:schemeClr>
              </a:solidFill>
            </a:endParaRPr>
          </a:p>
        </p:txBody>
      </p:sp>
      <p:sp>
        <p:nvSpPr>
          <p:cNvPr id="3" name="Content Placeholder 2"/>
          <p:cNvSpPr>
            <a:spLocks noGrp="1"/>
          </p:cNvSpPr>
          <p:nvPr>
            <p:ph idx="1"/>
          </p:nvPr>
        </p:nvSpPr>
        <p:spPr>
          <a:xfrm>
            <a:off x="395536" y="1124744"/>
            <a:ext cx="8229600" cy="5328592"/>
          </a:xfrm>
        </p:spPr>
        <p:txBody>
          <a:bodyPr>
            <a:normAutofit lnSpcReduction="10000"/>
          </a:bodyPr>
          <a:lstStyle/>
          <a:p>
            <a:pPr marL="0" indent="0">
              <a:buNone/>
            </a:pPr>
            <a:endParaRPr lang="en-GB" sz="1400" b="1" i="1" dirty="0" smtClean="0"/>
          </a:p>
          <a:p>
            <a:pPr marL="0" indent="0">
              <a:buNone/>
            </a:pPr>
            <a:r>
              <a:rPr lang="en-GB" sz="1600" b="1" i="1" dirty="0" smtClean="0"/>
              <a:t>2.1</a:t>
            </a:r>
            <a:r>
              <a:rPr lang="en-GB" sz="1600" b="1" i="1" dirty="0"/>
              <a:t>. </a:t>
            </a:r>
            <a:r>
              <a:rPr lang="en-GB" sz="1600" b="1" i="1" dirty="0" smtClean="0"/>
              <a:t>Les archives de la Résistance</a:t>
            </a:r>
            <a:endParaRPr lang="en-GB" sz="1600" b="1" i="1" dirty="0"/>
          </a:p>
          <a:p>
            <a:pPr marL="0" indent="0">
              <a:buNone/>
            </a:pPr>
            <a:endParaRPr lang="en-GB" sz="1400" dirty="0" smtClean="0"/>
          </a:p>
          <a:p>
            <a:pPr marL="0" indent="0">
              <a:buNone/>
            </a:pPr>
            <a:r>
              <a:rPr lang="en-GB" sz="1400" b="1" i="1" dirty="0" smtClean="0"/>
              <a:t>2.1.1. Les archives </a:t>
            </a:r>
            <a:r>
              <a:rPr lang="en-GB" sz="1400" b="1" i="1" dirty="0" err="1" smtClean="0"/>
              <a:t>produites</a:t>
            </a:r>
            <a:r>
              <a:rPr lang="en-GB" sz="1400" b="1" i="1" dirty="0" smtClean="0"/>
              <a:t> </a:t>
            </a:r>
            <a:r>
              <a:rPr lang="en-GB" sz="1400" b="1" i="1" dirty="0" err="1" smtClean="0"/>
              <a:t>en</a:t>
            </a:r>
            <a:r>
              <a:rPr lang="en-GB" sz="1400" b="1" i="1" dirty="0" smtClean="0"/>
              <a:t> pays </a:t>
            </a:r>
            <a:r>
              <a:rPr lang="en-GB" sz="1400" b="1" i="1" dirty="0" err="1" smtClean="0"/>
              <a:t>occupé</a:t>
            </a:r>
            <a:r>
              <a:rPr lang="en-GB" sz="1400" b="1" i="1" dirty="0" smtClean="0"/>
              <a:t> </a:t>
            </a:r>
            <a:r>
              <a:rPr lang="en-GB" sz="1400" dirty="0" smtClean="0"/>
              <a:t>(</a:t>
            </a:r>
            <a:r>
              <a:rPr lang="en-GB" sz="1400" dirty="0" err="1" smtClean="0"/>
              <a:t>conservées</a:t>
            </a:r>
            <a:r>
              <a:rPr lang="en-GB" sz="1400" dirty="0" smtClean="0"/>
              <a:t> surtout au </a:t>
            </a:r>
            <a:r>
              <a:rPr lang="en-GB" sz="1400" dirty="0" err="1" smtClean="0"/>
              <a:t>CegeSoma</a:t>
            </a:r>
            <a:r>
              <a:rPr lang="en-GB" sz="1400" dirty="0" smtClean="0"/>
              <a:t>)</a:t>
            </a:r>
            <a:endParaRPr lang="en-GB" sz="1400" b="1" i="1" dirty="0"/>
          </a:p>
          <a:p>
            <a:pPr marL="0" indent="0">
              <a:buNone/>
            </a:pPr>
            <a:endParaRPr lang="fr-BE" sz="1400" dirty="0"/>
          </a:p>
          <a:p>
            <a:pPr marL="342900" lvl="1" indent="-342900">
              <a:buClr>
                <a:schemeClr val="accent1"/>
              </a:buClr>
              <a:buAutoNum type="alphaLcPeriod"/>
            </a:pPr>
            <a:r>
              <a:rPr lang="fr-BE" sz="1400" dirty="0" smtClean="0"/>
              <a:t>Les </a:t>
            </a:r>
            <a:r>
              <a:rPr lang="fr-BE" sz="1400" dirty="0"/>
              <a:t>documents produits alors par la Résistance </a:t>
            </a:r>
            <a:r>
              <a:rPr lang="fr-BE" sz="1400" dirty="0" smtClean="0"/>
              <a:t>ne </a:t>
            </a:r>
            <a:r>
              <a:rPr lang="fr-BE" sz="1400" dirty="0"/>
              <a:t>contiennent pratiquement jamais les vrais noms des acteurs de la lutte</a:t>
            </a:r>
            <a:r>
              <a:rPr lang="fr-BE" sz="1400" dirty="0" smtClean="0"/>
              <a:t>. </a:t>
            </a:r>
            <a:endParaRPr lang="fr-BE" sz="1400" dirty="0"/>
          </a:p>
          <a:p>
            <a:pPr marL="342900" lvl="1" indent="-342900">
              <a:buClr>
                <a:schemeClr val="accent1"/>
              </a:buClr>
              <a:buAutoNum type="alphaLcPeriod"/>
            </a:pPr>
            <a:r>
              <a:rPr lang="fr-BE" sz="1400" dirty="0" smtClean="0"/>
              <a:t>La </a:t>
            </a:r>
            <a:r>
              <a:rPr lang="fr-BE" sz="1400" dirty="0"/>
              <a:t>plupart des </a:t>
            </a:r>
            <a:r>
              <a:rPr lang="fr-BE" sz="1400" dirty="0" smtClean="0"/>
              <a:t>billets </a:t>
            </a:r>
            <a:r>
              <a:rPr lang="fr-BE" sz="1400" dirty="0"/>
              <a:t>échangés entre les résistants pour organiser l’activité clandestine ou faire état des résultats des initiatives entreprises ont été détruits à l’époque par précaution ou n’ont pas été conservés après la guerre. Outre certains de ces billets, des rapports d’activité, des documents comptables, des directives générales, des tracts ainsi qu’un large éventail de journaux clandestins ont heureusement été </a:t>
            </a:r>
            <a:r>
              <a:rPr lang="fr-BE" sz="1400" dirty="0" smtClean="0"/>
              <a:t>conservés.</a:t>
            </a:r>
          </a:p>
          <a:p>
            <a:pPr marL="342900" lvl="1" indent="-342900">
              <a:buClr>
                <a:schemeClr val="accent1"/>
              </a:buClr>
              <a:buAutoNum type="alphaLcPeriod"/>
            </a:pPr>
            <a:r>
              <a:rPr lang="fr-BE" sz="1400" dirty="0" smtClean="0"/>
              <a:t>Ces </a:t>
            </a:r>
            <a:r>
              <a:rPr lang="fr-BE" sz="1400" dirty="0"/>
              <a:t>journaux paraissent rarement plus d’une fois par mois, ont en général une existence éphémère et ne contiennent le plus souvent que deux à quatre pages par numéro. En outre, il s’agit plus d’une presse d’opinion que d’information. </a:t>
            </a:r>
            <a:endParaRPr lang="fr-BE" sz="1400" dirty="0" smtClean="0"/>
          </a:p>
          <a:p>
            <a:pPr marL="342900" lvl="1" indent="-342900">
              <a:buClr>
                <a:schemeClr val="accent1"/>
              </a:buClr>
              <a:buAutoNum type="alphaLcPeriod"/>
            </a:pPr>
            <a:r>
              <a:rPr lang="fr-BE" sz="1400" dirty="0" smtClean="0"/>
              <a:t>Par </a:t>
            </a:r>
            <a:r>
              <a:rPr lang="fr-BE" sz="1400" dirty="0"/>
              <a:t>l’expression des idées de </a:t>
            </a:r>
            <a:r>
              <a:rPr lang="fr-BE" sz="1400" dirty="0" smtClean="0"/>
              <a:t>la Résistance et par </a:t>
            </a:r>
            <a:r>
              <a:rPr lang="fr-BE" sz="1400" dirty="0"/>
              <a:t>certaines informations introuvables par ailleurs, la presse clandestine constitue une source incontournable pour l’étude de la Résistance en Belgique </a:t>
            </a:r>
            <a:r>
              <a:rPr lang="fr-BE" sz="1400" dirty="0" smtClean="0"/>
              <a:t>(voir le </a:t>
            </a:r>
            <a:r>
              <a:rPr lang="fr-BE" sz="1400" dirty="0"/>
              <a:t>site The </a:t>
            </a:r>
            <a:r>
              <a:rPr lang="fr-BE" sz="1400" dirty="0" err="1"/>
              <a:t>Belgian</a:t>
            </a:r>
            <a:r>
              <a:rPr lang="fr-BE" sz="1400" dirty="0"/>
              <a:t> </a:t>
            </a:r>
            <a:r>
              <a:rPr lang="fr-BE" sz="1400" dirty="0" err="1"/>
              <a:t>War</a:t>
            </a:r>
            <a:r>
              <a:rPr lang="fr-BE" sz="1400" dirty="0"/>
              <a:t> </a:t>
            </a:r>
            <a:r>
              <a:rPr lang="fr-BE" sz="1400" dirty="0" err="1" smtClean="0"/>
              <a:t>Press</a:t>
            </a:r>
            <a:r>
              <a:rPr lang="fr-BE" sz="1400" dirty="0" smtClean="0"/>
              <a:t>)</a:t>
            </a:r>
          </a:p>
          <a:p>
            <a:pPr marL="342900" lvl="1" indent="-342900">
              <a:buClr>
                <a:schemeClr val="accent1"/>
              </a:buClr>
              <a:buAutoNum type="alphaLcPeriod"/>
            </a:pPr>
            <a:r>
              <a:rPr lang="fr-BE" sz="1400" dirty="0" smtClean="0"/>
              <a:t>Les </a:t>
            </a:r>
            <a:r>
              <a:rPr lang="fr-BE" sz="1400" dirty="0"/>
              <a:t>services de renseignements produisent d’innombrables rapports sur la situation militaire, politique et économique en Belgique occupée. Un grand nombre d’entre eux sont aujourd’hui encore conservés, mais ils ne fournissent qu’une image indirecte de la Résistance et valent surtout pour l’observation attentive de la vie sous l’Occupation, sauf dans certains cas précis, comme par exemple lorsqu’ils recensent des sabotages et des attentats commis par les </a:t>
            </a:r>
            <a:r>
              <a:rPr lang="fr-BE" sz="1400" dirty="0" smtClean="0"/>
              <a:t>résistants.</a:t>
            </a:r>
          </a:p>
          <a:p>
            <a:pPr marL="0" lvl="1" indent="0">
              <a:buClr>
                <a:schemeClr val="accent1"/>
              </a:buClr>
              <a:buNone/>
            </a:pPr>
            <a:endParaRPr lang="en-GB" sz="1400" dirty="0"/>
          </a:p>
          <a:p>
            <a:pPr marL="0" indent="0">
              <a:buNone/>
            </a:pPr>
            <a:endParaRPr lang="en-GB" sz="2000" dirty="0" smtClean="0"/>
          </a:p>
          <a:p>
            <a:pPr marL="514350" indent="-514350">
              <a:buNone/>
            </a:pPr>
            <a:endParaRPr lang="en-GB" sz="2000" dirty="0"/>
          </a:p>
        </p:txBody>
      </p:sp>
    </p:spTree>
    <p:extLst>
      <p:ext uri="{BB962C8B-B14F-4D97-AF65-F5344CB8AC3E}">
        <p14:creationId xmlns:p14="http://schemas.microsoft.com/office/powerpoint/2010/main" val="219747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832" y="404664"/>
            <a:ext cx="8229600" cy="634082"/>
          </a:xfrm>
        </p:spPr>
        <p:txBody>
          <a:bodyPr>
            <a:normAutofit/>
          </a:bodyPr>
          <a:lstStyle/>
          <a:p>
            <a:pPr marL="0" indent="0" algn="ctr"/>
            <a:r>
              <a:rPr lang="en-GB" sz="2800" dirty="0" smtClean="0">
                <a:solidFill>
                  <a:schemeClr val="tx1">
                    <a:lumMod val="85000"/>
                    <a:lumOff val="15000"/>
                  </a:schemeClr>
                </a:solidFill>
              </a:rPr>
              <a:t>2. Les archives </a:t>
            </a:r>
            <a:r>
              <a:rPr lang="en-GB" sz="2800" dirty="0" err="1" smtClean="0">
                <a:solidFill>
                  <a:schemeClr val="tx1">
                    <a:lumMod val="85000"/>
                    <a:lumOff val="15000"/>
                  </a:schemeClr>
                </a:solidFill>
              </a:rPr>
              <a:t>produites</a:t>
            </a:r>
            <a:r>
              <a:rPr lang="en-GB" sz="2800" dirty="0" smtClean="0">
                <a:solidFill>
                  <a:schemeClr val="tx1">
                    <a:lumMod val="85000"/>
                    <a:lumOff val="15000"/>
                  </a:schemeClr>
                </a:solidFill>
              </a:rPr>
              <a:t> sous </a:t>
            </a:r>
            <a:r>
              <a:rPr lang="en-GB" sz="2800" dirty="0" err="1" smtClean="0">
                <a:solidFill>
                  <a:schemeClr val="tx1">
                    <a:lumMod val="85000"/>
                    <a:lumOff val="15000"/>
                  </a:schemeClr>
                </a:solidFill>
              </a:rPr>
              <a:t>l’Occupation</a:t>
            </a:r>
            <a:r>
              <a:rPr lang="en-GB" sz="2800" dirty="0" smtClean="0">
                <a:solidFill>
                  <a:schemeClr val="tx1">
                    <a:lumMod val="85000"/>
                    <a:lumOff val="15000"/>
                  </a:schemeClr>
                </a:solidFill>
              </a:rPr>
              <a:t> (fin)</a:t>
            </a:r>
            <a:endParaRPr lang="en-GB" sz="2800" dirty="0">
              <a:solidFill>
                <a:schemeClr val="tx1">
                  <a:lumMod val="85000"/>
                  <a:lumOff val="15000"/>
                </a:schemeClr>
              </a:solidFill>
            </a:endParaRPr>
          </a:p>
        </p:txBody>
      </p:sp>
      <p:sp>
        <p:nvSpPr>
          <p:cNvPr id="3" name="Content Placeholder 2"/>
          <p:cNvSpPr>
            <a:spLocks noGrp="1"/>
          </p:cNvSpPr>
          <p:nvPr>
            <p:ph idx="1"/>
          </p:nvPr>
        </p:nvSpPr>
        <p:spPr>
          <a:xfrm>
            <a:off x="395536" y="1124744"/>
            <a:ext cx="8229600" cy="5328592"/>
          </a:xfrm>
        </p:spPr>
        <p:txBody>
          <a:bodyPr>
            <a:normAutofit fontScale="92500" lnSpcReduction="10000"/>
          </a:bodyPr>
          <a:lstStyle/>
          <a:p>
            <a:pPr marL="0" indent="0">
              <a:buNone/>
            </a:pPr>
            <a:endParaRPr lang="en-GB" sz="1400" b="1" i="1" dirty="0" smtClean="0"/>
          </a:p>
          <a:p>
            <a:pPr marL="0" indent="0">
              <a:buNone/>
            </a:pPr>
            <a:r>
              <a:rPr lang="en-GB" sz="1400" b="1" i="1" dirty="0" smtClean="0"/>
              <a:t>2.1.2. Les archives </a:t>
            </a:r>
            <a:r>
              <a:rPr lang="en-GB" sz="1400" b="1" i="1" dirty="0" err="1" smtClean="0"/>
              <a:t>produites</a:t>
            </a:r>
            <a:r>
              <a:rPr lang="en-GB" sz="1400" b="1" i="1" dirty="0" smtClean="0"/>
              <a:t> </a:t>
            </a:r>
            <a:r>
              <a:rPr lang="en-GB" sz="1400" b="1" i="1" dirty="0" err="1" smtClean="0"/>
              <a:t>en</a:t>
            </a:r>
            <a:r>
              <a:rPr lang="en-GB" sz="1400" b="1" i="1" dirty="0" smtClean="0"/>
              <a:t> Grande-Bretagne</a:t>
            </a:r>
            <a:endParaRPr lang="en-GB" sz="1400" b="1" i="1" dirty="0"/>
          </a:p>
          <a:p>
            <a:pPr marL="0" indent="0">
              <a:buNone/>
            </a:pPr>
            <a:endParaRPr lang="fr-BE" sz="1400" dirty="0"/>
          </a:p>
          <a:p>
            <a:pPr marL="342900" lvl="1" indent="-342900">
              <a:buClr>
                <a:schemeClr val="accent1"/>
              </a:buClr>
              <a:buAutoNum type="alphaLcPeriod"/>
            </a:pPr>
            <a:r>
              <a:rPr lang="fr-BE" sz="1400" dirty="0" smtClean="0"/>
              <a:t>Ces </a:t>
            </a:r>
            <a:r>
              <a:rPr lang="fr-BE" sz="1400" dirty="0"/>
              <a:t>archives produites </a:t>
            </a:r>
            <a:r>
              <a:rPr lang="fr-BE" sz="1400" dirty="0" smtClean="0"/>
              <a:t>par </a:t>
            </a:r>
            <a:r>
              <a:rPr lang="fr-BE" sz="1400" dirty="0"/>
              <a:t>les services secrets belges et alliés, en particulier britanniques, sont beaucoup plus riches en termes d’informations sur la création et l’activité des structures clandestines, en particulier pour ce qui a trait aux réseaux de renseignements et d’action, mais aussi à certains mouvements, comme le groupe G et l’Armée secrète</a:t>
            </a:r>
            <a:r>
              <a:rPr lang="fr-BE" sz="1400" dirty="0" smtClean="0"/>
              <a:t>.</a:t>
            </a:r>
            <a:endParaRPr lang="fr-BE" sz="1400" dirty="0"/>
          </a:p>
          <a:p>
            <a:pPr marL="342900" lvl="1" indent="-342900">
              <a:buClr>
                <a:schemeClr val="accent1"/>
              </a:buClr>
              <a:buAutoNum type="alphaLcPeriod"/>
            </a:pPr>
            <a:r>
              <a:rPr lang="fr-BE" sz="1400" dirty="0" smtClean="0"/>
              <a:t>Les archives britanniques </a:t>
            </a:r>
            <a:r>
              <a:rPr lang="fr-BE" sz="1400" dirty="0"/>
              <a:t>des services de renseignements extérieurs </a:t>
            </a:r>
            <a:r>
              <a:rPr lang="fr-BE" sz="1400" dirty="0" smtClean="0"/>
              <a:t>et </a:t>
            </a:r>
            <a:r>
              <a:rPr lang="fr-BE" sz="1400" dirty="0"/>
              <a:t>des lignes d’évasion </a:t>
            </a:r>
            <a:r>
              <a:rPr lang="fr-BE" sz="1400" dirty="0" smtClean="0"/>
              <a:t>sont </a:t>
            </a:r>
            <a:r>
              <a:rPr lang="fr-BE" sz="1400" dirty="0"/>
              <a:t>toujours fermées; et en Belgique, celles de la Deuxième Direction de la Défense nationale, importantes pour les missions liées au sabotage et à la </a:t>
            </a:r>
            <a:r>
              <a:rPr lang="fr-BE" sz="1400" dirty="0" smtClean="0"/>
              <a:t>guérilla, </a:t>
            </a:r>
            <a:r>
              <a:rPr lang="fr-BE" sz="1400" dirty="0"/>
              <a:t>sont très difficiles </a:t>
            </a:r>
            <a:r>
              <a:rPr lang="fr-BE" sz="1400" dirty="0" smtClean="0"/>
              <a:t>d’accès. </a:t>
            </a:r>
            <a:r>
              <a:rPr lang="fr-BE" sz="1400" dirty="0"/>
              <a:t>Par chance, l’accès en Grande-Bretagne aux archives du </a:t>
            </a:r>
            <a:r>
              <a:rPr lang="fr-BE" sz="1400" i="1" dirty="0" err="1"/>
              <a:t>Special</a:t>
            </a:r>
            <a:r>
              <a:rPr lang="fr-BE" sz="1400" i="1" dirty="0"/>
              <a:t> Operations </a:t>
            </a:r>
            <a:r>
              <a:rPr lang="fr-BE" sz="1400" i="1" dirty="0" err="1"/>
              <a:t>Executive</a:t>
            </a:r>
            <a:r>
              <a:rPr lang="fr-BE" sz="1400" dirty="0"/>
              <a:t> (actions armées) et du </a:t>
            </a:r>
            <a:r>
              <a:rPr lang="fr-BE" sz="1400" i="1" dirty="0" err="1"/>
              <a:t>Political</a:t>
            </a:r>
            <a:r>
              <a:rPr lang="fr-BE" sz="1400" i="1" dirty="0"/>
              <a:t> </a:t>
            </a:r>
            <a:r>
              <a:rPr lang="fr-BE" sz="1400" i="1" dirty="0" err="1"/>
              <a:t>Warfare</a:t>
            </a:r>
            <a:r>
              <a:rPr lang="fr-BE" sz="1400" i="1" dirty="0"/>
              <a:t> </a:t>
            </a:r>
            <a:r>
              <a:rPr lang="fr-BE" sz="1400" i="1" dirty="0" err="1"/>
              <a:t>Executive</a:t>
            </a:r>
            <a:r>
              <a:rPr lang="fr-BE" sz="1400" i="1" dirty="0"/>
              <a:t> </a:t>
            </a:r>
            <a:r>
              <a:rPr lang="fr-BE" sz="1400" dirty="0"/>
              <a:t>(propagande), combiné à la consultation possible en Belgique des archives de la Sûreté de l’État pour cette période, permettent de contourner en grande partie ces </a:t>
            </a:r>
            <a:r>
              <a:rPr lang="fr-BE" sz="1400" dirty="0" smtClean="0"/>
              <a:t>obstacles.</a:t>
            </a:r>
          </a:p>
          <a:p>
            <a:pPr marL="0" lvl="1" indent="0">
              <a:buClr>
                <a:schemeClr val="accent1"/>
              </a:buClr>
              <a:buNone/>
            </a:pPr>
            <a:endParaRPr lang="fr-BE" sz="1400" dirty="0" smtClean="0"/>
          </a:p>
          <a:p>
            <a:pPr marL="0" lvl="1" indent="0">
              <a:buClr>
                <a:schemeClr val="accent1"/>
              </a:buClr>
              <a:buNone/>
            </a:pPr>
            <a:r>
              <a:rPr lang="en-GB" sz="1600" b="1" i="1" dirty="0" smtClean="0"/>
              <a:t>2.2. </a:t>
            </a:r>
            <a:r>
              <a:rPr lang="en-GB" sz="1600" b="1" i="1" dirty="0"/>
              <a:t>Les </a:t>
            </a:r>
            <a:r>
              <a:rPr lang="en-GB" sz="1600" b="1" i="1" dirty="0" err="1" smtClean="0"/>
              <a:t>autres</a:t>
            </a:r>
            <a:r>
              <a:rPr lang="en-GB" sz="1600" b="1" i="1" dirty="0" smtClean="0"/>
              <a:t> archives</a:t>
            </a:r>
          </a:p>
          <a:p>
            <a:pPr marL="0" lvl="1" indent="0">
              <a:buClr>
                <a:schemeClr val="accent1"/>
              </a:buClr>
              <a:buNone/>
            </a:pPr>
            <a:r>
              <a:rPr lang="en-GB" sz="1400" b="1" i="1" dirty="0" smtClean="0"/>
              <a:t>2.2.1. </a:t>
            </a:r>
            <a:r>
              <a:rPr lang="en-GB" sz="1400" b="1" i="1" dirty="0"/>
              <a:t>Les archives </a:t>
            </a:r>
            <a:r>
              <a:rPr lang="en-GB" sz="1400" b="1" i="1" dirty="0" smtClean="0"/>
              <a:t>allemandes</a:t>
            </a:r>
            <a:endParaRPr lang="en-GB" sz="1400" b="1" i="1" dirty="0"/>
          </a:p>
          <a:p>
            <a:pPr marL="342900" lvl="1" indent="-342900">
              <a:buClr>
                <a:schemeClr val="accent1"/>
              </a:buClr>
              <a:buFont typeface="+mj-lt"/>
              <a:buAutoNum type="alphaLcPeriod"/>
            </a:pPr>
            <a:r>
              <a:rPr lang="fr-BE" sz="1400" dirty="0" smtClean="0"/>
              <a:t>Archives de </a:t>
            </a:r>
            <a:r>
              <a:rPr lang="fr-BE" sz="1400" dirty="0"/>
              <a:t>l’appareil judiciaire et de l’univers carcéral nazis présentes surtout dans les dossiers personnels des résistants victimes de la répression </a:t>
            </a:r>
            <a:r>
              <a:rPr lang="fr-BE" sz="1400" dirty="0" smtClean="0"/>
              <a:t>allemande. </a:t>
            </a:r>
            <a:r>
              <a:rPr lang="fr-BE" sz="1400" dirty="0"/>
              <a:t>Attention cependant à ne pas prendre pour argent comptant les informations </a:t>
            </a:r>
            <a:r>
              <a:rPr lang="fr-BE" sz="1400" dirty="0" smtClean="0"/>
              <a:t>fournies.</a:t>
            </a:r>
          </a:p>
          <a:p>
            <a:pPr marL="342900" lvl="1" indent="-342900">
              <a:buClr>
                <a:schemeClr val="accent1"/>
              </a:buClr>
              <a:buFont typeface="+mj-lt"/>
              <a:buAutoNum type="alphaLcPeriod"/>
            </a:pPr>
            <a:r>
              <a:rPr lang="fr-BE" sz="1400" dirty="0" smtClean="0"/>
              <a:t>Archives </a:t>
            </a:r>
            <a:r>
              <a:rPr lang="fr-BE" sz="1400" dirty="0"/>
              <a:t>de l’état-major militaire allemand en Belgique, conservées de mai 1940 au 15 février 1944. </a:t>
            </a:r>
            <a:r>
              <a:rPr lang="fr-BE" sz="1400" dirty="0" smtClean="0"/>
              <a:t>Ces </a:t>
            </a:r>
            <a:r>
              <a:rPr lang="fr-BE" sz="1400" dirty="0"/>
              <a:t>documents fournissent une vue plus objective que ceux produits par la Résistance sur les effets réels des sabotages sur des objectifs </a:t>
            </a:r>
            <a:r>
              <a:rPr lang="fr-BE" sz="1400" dirty="0" smtClean="0"/>
              <a:t>stratégiques (copies sous forme de microfilms au </a:t>
            </a:r>
            <a:r>
              <a:rPr lang="fr-BE" sz="1400" dirty="0" err="1" smtClean="0"/>
              <a:t>CegeSoma</a:t>
            </a:r>
            <a:r>
              <a:rPr lang="fr-BE" sz="1400" dirty="0" smtClean="0"/>
              <a:t>).</a:t>
            </a:r>
          </a:p>
          <a:p>
            <a:pPr marL="0" lvl="1" indent="0">
              <a:buClr>
                <a:schemeClr val="accent1"/>
              </a:buClr>
              <a:buNone/>
            </a:pPr>
            <a:r>
              <a:rPr lang="fr-BE" sz="1400" b="1" i="1" dirty="0" smtClean="0"/>
              <a:t>2.2.2. Les archives produites par les milieux de la collaboration et les structures belges tolérées par l’occupant</a:t>
            </a:r>
            <a:endParaRPr lang="fr-BE" sz="1400" b="1" i="1" dirty="0"/>
          </a:p>
          <a:p>
            <a:pPr marL="0" lvl="1" indent="0">
              <a:buClr>
                <a:schemeClr val="accent1"/>
              </a:buClr>
              <a:buNone/>
            </a:pPr>
            <a:r>
              <a:rPr lang="fr-BE" sz="1400" dirty="0" smtClean="0"/>
              <a:t> Voir en particulier les archives de la police judiciaire et de la Police générale du Royaume relatifs  notamment aux attentats, sabotages et vols consultables aux Archives de l’Etat.</a:t>
            </a:r>
            <a:endParaRPr lang="en-GB" sz="1400" dirty="0"/>
          </a:p>
          <a:p>
            <a:pPr marL="0" indent="0">
              <a:buNone/>
            </a:pPr>
            <a:endParaRPr lang="en-GB" sz="2000" dirty="0" smtClean="0"/>
          </a:p>
          <a:p>
            <a:pPr marL="514350" indent="-514350">
              <a:buNone/>
            </a:pPr>
            <a:endParaRPr lang="en-GB" sz="2000" dirty="0"/>
          </a:p>
        </p:txBody>
      </p:sp>
    </p:spTree>
    <p:extLst>
      <p:ext uri="{BB962C8B-B14F-4D97-AF65-F5344CB8AC3E}">
        <p14:creationId xmlns:p14="http://schemas.microsoft.com/office/powerpoint/2010/main" val="1707511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fade">
                                      <p:cBhvr>
                                        <p:cTn id="4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832" y="404664"/>
            <a:ext cx="8229600" cy="634082"/>
          </a:xfrm>
        </p:spPr>
        <p:txBody>
          <a:bodyPr>
            <a:normAutofit/>
          </a:bodyPr>
          <a:lstStyle/>
          <a:p>
            <a:pPr marL="0" indent="0" algn="ctr"/>
            <a:r>
              <a:rPr lang="en-GB" sz="2800" dirty="0" smtClean="0">
                <a:solidFill>
                  <a:schemeClr val="tx1">
                    <a:lumMod val="85000"/>
                    <a:lumOff val="15000"/>
                  </a:schemeClr>
                </a:solidFill>
              </a:rPr>
              <a:t>3. </a:t>
            </a:r>
            <a:r>
              <a:rPr lang="en-GB" sz="2800" dirty="0" err="1" smtClean="0">
                <a:solidFill>
                  <a:schemeClr val="tx1">
                    <a:lumMod val="85000"/>
                    <a:lumOff val="15000"/>
                  </a:schemeClr>
                </a:solidFill>
              </a:rPr>
              <a:t>Autres</a:t>
            </a:r>
            <a:r>
              <a:rPr lang="en-GB" sz="2800" dirty="0" smtClean="0">
                <a:solidFill>
                  <a:schemeClr val="tx1">
                    <a:lumMod val="85000"/>
                    <a:lumOff val="15000"/>
                  </a:schemeClr>
                </a:solidFill>
              </a:rPr>
              <a:t>  archives de </a:t>
            </a:r>
            <a:r>
              <a:rPr lang="en-GB" sz="2800" dirty="0" err="1" smtClean="0">
                <a:solidFill>
                  <a:schemeClr val="tx1">
                    <a:lumMod val="85000"/>
                    <a:lumOff val="15000"/>
                  </a:schemeClr>
                </a:solidFill>
              </a:rPr>
              <a:t>l’après</a:t>
            </a:r>
            <a:r>
              <a:rPr lang="en-GB" sz="2800" dirty="0" smtClean="0">
                <a:solidFill>
                  <a:schemeClr val="tx1">
                    <a:lumMod val="85000"/>
                    <a:lumOff val="15000"/>
                  </a:schemeClr>
                </a:solidFill>
              </a:rPr>
              <a:t>-guerre</a:t>
            </a:r>
            <a:endParaRPr lang="en-GB" sz="2800" dirty="0">
              <a:solidFill>
                <a:schemeClr val="tx1">
                  <a:lumMod val="85000"/>
                  <a:lumOff val="15000"/>
                </a:schemeClr>
              </a:solidFill>
            </a:endParaRPr>
          </a:p>
        </p:txBody>
      </p:sp>
      <p:sp>
        <p:nvSpPr>
          <p:cNvPr id="3" name="Content Placeholder 2"/>
          <p:cNvSpPr>
            <a:spLocks noGrp="1"/>
          </p:cNvSpPr>
          <p:nvPr>
            <p:ph idx="1"/>
          </p:nvPr>
        </p:nvSpPr>
        <p:spPr>
          <a:xfrm>
            <a:off x="395536" y="1124744"/>
            <a:ext cx="8229600" cy="5328592"/>
          </a:xfrm>
        </p:spPr>
        <p:txBody>
          <a:bodyPr>
            <a:normAutofit/>
          </a:bodyPr>
          <a:lstStyle/>
          <a:p>
            <a:pPr marL="0" indent="0">
              <a:buNone/>
            </a:pPr>
            <a:endParaRPr lang="en-GB" sz="1400" b="1" i="1" dirty="0" smtClean="0"/>
          </a:p>
          <a:p>
            <a:pPr marL="0" indent="0">
              <a:buNone/>
            </a:pPr>
            <a:r>
              <a:rPr lang="en-GB" sz="1600" b="1" i="1" dirty="0" smtClean="0"/>
              <a:t>3.1</a:t>
            </a:r>
            <a:r>
              <a:rPr lang="en-GB" sz="1600" b="1" i="1" dirty="0"/>
              <a:t>. </a:t>
            </a:r>
            <a:r>
              <a:rPr lang="en-GB" sz="1600" b="1" i="1" dirty="0" smtClean="0"/>
              <a:t>Les </a:t>
            </a:r>
            <a:r>
              <a:rPr lang="en-GB" sz="1600" b="1" i="1" dirty="0" err="1" smtClean="0"/>
              <a:t>autres</a:t>
            </a:r>
            <a:r>
              <a:rPr lang="en-GB" sz="1600" b="1" i="1" dirty="0" smtClean="0"/>
              <a:t> archives </a:t>
            </a:r>
            <a:r>
              <a:rPr lang="en-GB" sz="1600" b="1" i="1" dirty="0" err="1" smtClean="0"/>
              <a:t>formées</a:t>
            </a:r>
            <a:r>
              <a:rPr lang="en-GB" sz="1600" b="1" i="1" dirty="0" smtClean="0"/>
              <a:t> de </a:t>
            </a:r>
            <a:r>
              <a:rPr lang="en-GB" sz="1600" b="1" i="1" dirty="0" err="1" smtClean="0"/>
              <a:t>séries</a:t>
            </a:r>
            <a:r>
              <a:rPr lang="en-GB" sz="1600" b="1" i="1" dirty="0" smtClean="0"/>
              <a:t> de dossiers </a:t>
            </a:r>
            <a:r>
              <a:rPr lang="en-GB" sz="1600" b="1" i="1" dirty="0" err="1" smtClean="0"/>
              <a:t>personnels</a:t>
            </a:r>
            <a:endParaRPr lang="en-GB" sz="1600" b="1" i="1" dirty="0" smtClean="0"/>
          </a:p>
          <a:p>
            <a:pPr marL="0" indent="0">
              <a:buNone/>
            </a:pPr>
            <a:endParaRPr lang="en-GB" sz="1600" b="1" i="1" dirty="0" smtClean="0"/>
          </a:p>
          <a:p>
            <a:pPr marL="342900" lvl="1" indent="-342900">
              <a:buClr>
                <a:schemeClr val="accent1"/>
              </a:buClr>
              <a:buAutoNum type="alphaLcPeriod"/>
            </a:pPr>
            <a:r>
              <a:rPr lang="fr-BE" sz="1400" dirty="0" smtClean="0"/>
              <a:t>Archives </a:t>
            </a:r>
            <a:r>
              <a:rPr lang="fr-BE" sz="1400" dirty="0"/>
              <a:t>créées dans le cadre des procédures pénales instaurées par la justice belge en vue de poursuivre les auteurs des crimes et délits commis entre mai 1940 et l’automne 1944. </a:t>
            </a:r>
            <a:r>
              <a:rPr lang="fr-BE" sz="1400" dirty="0" smtClean="0"/>
              <a:t>Les </a:t>
            </a:r>
            <a:r>
              <a:rPr lang="fr-BE" sz="1400" dirty="0"/>
              <a:t>résistants </a:t>
            </a:r>
            <a:r>
              <a:rPr lang="fr-BE" sz="1400" dirty="0" smtClean="0"/>
              <a:t>y interviennent </a:t>
            </a:r>
            <a:r>
              <a:rPr lang="fr-BE" sz="1400" dirty="0"/>
              <a:t>comme victimes dans de nombreux dossiers liés à la répression de la collaboration avec l’occupant et des crimes de guerre commis par des Allemands, mais aussi comme suspects dans divers dossiers ouverts suite à d’autres infractions au droit </a:t>
            </a:r>
            <a:r>
              <a:rPr lang="fr-BE" sz="1400" dirty="0" smtClean="0"/>
              <a:t>belge (dossiers conservés aux Archives de l’Etat).</a:t>
            </a:r>
          </a:p>
          <a:p>
            <a:pPr marL="342900" lvl="1" indent="-342900">
              <a:buClr>
                <a:schemeClr val="accent1"/>
              </a:buClr>
              <a:buAutoNum type="alphaLcPeriod"/>
            </a:pPr>
            <a:r>
              <a:rPr lang="fr-BE" sz="1400" dirty="0" smtClean="0"/>
              <a:t>Dossiers </a:t>
            </a:r>
            <a:r>
              <a:rPr lang="fr-BE" sz="1400" dirty="0"/>
              <a:t>individuels établis par la Commission de contrôle politique (CCP) du parti communiste de </a:t>
            </a:r>
            <a:r>
              <a:rPr lang="fr-BE" sz="1400" dirty="0" smtClean="0"/>
              <a:t>Belgique (dossiers conservés au CARCOB). </a:t>
            </a:r>
          </a:p>
          <a:p>
            <a:pPr marL="342900" lvl="1" indent="-342900">
              <a:buClr>
                <a:schemeClr val="accent1"/>
              </a:buClr>
              <a:buAutoNum type="alphaLcPeriod"/>
            </a:pPr>
            <a:r>
              <a:rPr lang="fr-BE" sz="1400" dirty="0" smtClean="0"/>
              <a:t>Série </a:t>
            </a:r>
            <a:r>
              <a:rPr lang="fr-BE" sz="1400" dirty="0"/>
              <a:t>des «Renseignements autobiographiques », à compléter dans les premiers mois de 1945 par les officiers d’active et de réserve restés ou rentrés en Belgique entre le 28 mai 1940 et le 1er octobre </a:t>
            </a:r>
            <a:r>
              <a:rPr lang="fr-BE" sz="1400" dirty="0" smtClean="0"/>
              <a:t>1944 (dossiers conservés à la Défense).</a:t>
            </a:r>
          </a:p>
          <a:p>
            <a:pPr marL="342900" lvl="1" indent="-342900">
              <a:buClr>
                <a:schemeClr val="accent1"/>
              </a:buClr>
              <a:buAutoNum type="alphaLcPeriod"/>
            </a:pPr>
            <a:r>
              <a:rPr lang="fr-BE" sz="1400" dirty="0" smtClean="0"/>
              <a:t>Documents </a:t>
            </a:r>
            <a:r>
              <a:rPr lang="fr-BE" sz="1400" dirty="0"/>
              <a:t>produits par les autorités britanniques et américaines en vue de rendre hommage aux personnes qui ont porté assistance à leurs aviateurs et les dédommager pour les frais encourus et, le cas échéant, pour la répression </a:t>
            </a:r>
            <a:r>
              <a:rPr lang="fr-BE" sz="1400" dirty="0" smtClean="0"/>
              <a:t>subie (dossiers accessibles aux </a:t>
            </a:r>
            <a:r>
              <a:rPr lang="fr-BE" sz="1400" i="1" dirty="0" smtClean="0"/>
              <a:t>National Archives </a:t>
            </a:r>
            <a:r>
              <a:rPr lang="fr-BE" sz="1400" dirty="0" smtClean="0"/>
              <a:t>à Washington)</a:t>
            </a:r>
          </a:p>
          <a:p>
            <a:pPr marL="342900" lvl="1" indent="-342900">
              <a:buClr>
                <a:schemeClr val="accent1"/>
              </a:buClr>
              <a:buAutoNum type="alphaLcPeriod"/>
            </a:pPr>
            <a:r>
              <a:rPr lang="fr-BE" sz="1400" dirty="0" smtClean="0"/>
              <a:t>Dossiers nés </a:t>
            </a:r>
            <a:r>
              <a:rPr lang="fr-BE" sz="1400" dirty="0"/>
              <a:t>de l’attribution à partir de 1963 du titre de Juste parmi les Nations à des civils non juifs par l’Institut </a:t>
            </a:r>
            <a:r>
              <a:rPr lang="fr-BE" sz="1400" dirty="0" err="1"/>
              <a:t>Yad</a:t>
            </a:r>
            <a:r>
              <a:rPr lang="fr-BE" sz="1400" dirty="0"/>
              <a:t> </a:t>
            </a:r>
            <a:r>
              <a:rPr lang="fr-BE" sz="1400" dirty="0" err="1"/>
              <a:t>Vashem</a:t>
            </a:r>
            <a:r>
              <a:rPr lang="fr-BE" sz="1400" dirty="0"/>
              <a:t> de </a:t>
            </a:r>
            <a:r>
              <a:rPr lang="fr-BE" sz="1400" dirty="0" smtClean="0"/>
              <a:t>Jérusalem.</a:t>
            </a:r>
            <a:endParaRPr lang="en-GB" sz="1400" i="1" dirty="0"/>
          </a:p>
          <a:p>
            <a:pPr marL="0" indent="0">
              <a:buNone/>
            </a:pPr>
            <a:endParaRPr lang="en-GB" sz="2000" dirty="0" smtClean="0"/>
          </a:p>
          <a:p>
            <a:pPr marL="514350" indent="-514350">
              <a:buNone/>
            </a:pPr>
            <a:endParaRPr lang="en-GB" sz="2000" dirty="0"/>
          </a:p>
        </p:txBody>
      </p:sp>
    </p:spTree>
    <p:extLst>
      <p:ext uri="{BB962C8B-B14F-4D97-AF65-F5344CB8AC3E}">
        <p14:creationId xmlns:p14="http://schemas.microsoft.com/office/powerpoint/2010/main" val="465055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832" y="404664"/>
            <a:ext cx="8229600" cy="634082"/>
          </a:xfrm>
        </p:spPr>
        <p:txBody>
          <a:bodyPr>
            <a:normAutofit/>
          </a:bodyPr>
          <a:lstStyle/>
          <a:p>
            <a:pPr marL="0" indent="0" algn="ctr"/>
            <a:r>
              <a:rPr lang="en-GB" sz="2800" dirty="0" smtClean="0">
                <a:solidFill>
                  <a:schemeClr val="tx1">
                    <a:lumMod val="85000"/>
                    <a:lumOff val="15000"/>
                  </a:schemeClr>
                </a:solidFill>
              </a:rPr>
              <a:t>3. </a:t>
            </a:r>
            <a:r>
              <a:rPr lang="en-GB" sz="2800" dirty="0" err="1" smtClean="0">
                <a:solidFill>
                  <a:schemeClr val="tx1">
                    <a:lumMod val="85000"/>
                    <a:lumOff val="15000"/>
                  </a:schemeClr>
                </a:solidFill>
              </a:rPr>
              <a:t>Autres</a:t>
            </a:r>
            <a:r>
              <a:rPr lang="en-GB" sz="2800" dirty="0" smtClean="0">
                <a:solidFill>
                  <a:schemeClr val="tx1">
                    <a:lumMod val="85000"/>
                    <a:lumOff val="15000"/>
                  </a:schemeClr>
                </a:solidFill>
              </a:rPr>
              <a:t>  archives de </a:t>
            </a:r>
            <a:r>
              <a:rPr lang="en-GB" sz="2800" dirty="0" err="1" smtClean="0">
                <a:solidFill>
                  <a:schemeClr val="tx1">
                    <a:lumMod val="85000"/>
                    <a:lumOff val="15000"/>
                  </a:schemeClr>
                </a:solidFill>
              </a:rPr>
              <a:t>l’après</a:t>
            </a:r>
            <a:r>
              <a:rPr lang="en-GB" sz="2800" dirty="0" smtClean="0">
                <a:solidFill>
                  <a:schemeClr val="tx1">
                    <a:lumMod val="85000"/>
                    <a:lumOff val="15000"/>
                  </a:schemeClr>
                </a:solidFill>
              </a:rPr>
              <a:t>-guerre (fin)</a:t>
            </a:r>
            <a:endParaRPr lang="en-GB" sz="2800" dirty="0">
              <a:solidFill>
                <a:schemeClr val="tx1">
                  <a:lumMod val="85000"/>
                  <a:lumOff val="15000"/>
                </a:schemeClr>
              </a:solidFill>
            </a:endParaRPr>
          </a:p>
        </p:txBody>
      </p:sp>
      <p:sp>
        <p:nvSpPr>
          <p:cNvPr id="3" name="Content Placeholder 2"/>
          <p:cNvSpPr>
            <a:spLocks noGrp="1"/>
          </p:cNvSpPr>
          <p:nvPr>
            <p:ph idx="1"/>
          </p:nvPr>
        </p:nvSpPr>
        <p:spPr>
          <a:xfrm>
            <a:off x="395536" y="1124744"/>
            <a:ext cx="8229600" cy="5328592"/>
          </a:xfrm>
        </p:spPr>
        <p:txBody>
          <a:bodyPr>
            <a:normAutofit/>
          </a:bodyPr>
          <a:lstStyle/>
          <a:p>
            <a:pPr marL="0" indent="0">
              <a:buNone/>
            </a:pPr>
            <a:endParaRPr lang="en-GB" sz="1400" b="1" i="1" dirty="0" smtClean="0"/>
          </a:p>
          <a:p>
            <a:pPr marL="0" indent="0">
              <a:buNone/>
            </a:pPr>
            <a:r>
              <a:rPr lang="en-GB" sz="1600" b="1" i="1" dirty="0" smtClean="0"/>
              <a:t>3.2. </a:t>
            </a:r>
            <a:r>
              <a:rPr lang="en-GB" sz="1600" b="1" i="1" dirty="0" err="1" smtClean="0"/>
              <a:t>Mémoires</a:t>
            </a:r>
            <a:r>
              <a:rPr lang="en-GB" sz="1600" b="1" i="1" dirty="0" smtClean="0"/>
              <a:t>, </a:t>
            </a:r>
            <a:r>
              <a:rPr lang="en-GB" sz="1600" b="1" i="1" dirty="0" err="1" smtClean="0"/>
              <a:t>enquêtes</a:t>
            </a:r>
            <a:r>
              <a:rPr lang="en-GB" sz="1600" b="1" i="1" dirty="0" smtClean="0"/>
              <a:t> et interviews</a:t>
            </a:r>
          </a:p>
          <a:p>
            <a:pPr marL="0" indent="0">
              <a:buNone/>
            </a:pPr>
            <a:endParaRPr lang="en-GB" sz="1600" b="1" i="1" dirty="0" smtClean="0"/>
          </a:p>
          <a:p>
            <a:pPr marL="342900" lvl="1" indent="-342900">
              <a:buClr>
                <a:schemeClr val="accent1"/>
              </a:buClr>
              <a:buAutoNum type="alphaLcPeriod"/>
            </a:pPr>
            <a:endParaRPr lang="fr-BE" sz="1400" dirty="0" smtClean="0"/>
          </a:p>
          <a:p>
            <a:pPr marL="342900" lvl="1" indent="-342900">
              <a:buClr>
                <a:schemeClr val="accent1"/>
              </a:buClr>
              <a:buAutoNum type="alphaLcPeriod"/>
            </a:pPr>
            <a:r>
              <a:rPr lang="fr-BE" sz="1400" dirty="0" smtClean="0"/>
              <a:t>Récits d’acteurs de l’époque. La </a:t>
            </a:r>
            <a:r>
              <a:rPr lang="fr-BE" sz="1400" dirty="0"/>
              <a:t>fiabilité de ces écrits est évidemment fort variable, mais ils offrent le mérite de présenter une version personnelle des événements, qui souligne parfois des aspects de la vie des résistants peu décrits par </a:t>
            </a:r>
            <a:r>
              <a:rPr lang="fr-BE" sz="1400" dirty="0" smtClean="0"/>
              <a:t>ailleurs. Ceci dit, ces récits sont marqués par </a:t>
            </a:r>
            <a:r>
              <a:rPr lang="fr-BE" sz="1400" dirty="0"/>
              <a:t>les effets sélectifs et déformants des jeux de la mémoire individuelle et collective. Décrypter ces oublis et ces distorsions n’est pas chose </a:t>
            </a:r>
            <a:r>
              <a:rPr lang="fr-BE" sz="1400" dirty="0" smtClean="0"/>
              <a:t>aisée (conservés surtout au </a:t>
            </a:r>
            <a:r>
              <a:rPr lang="fr-BE" sz="1400" dirty="0" err="1" smtClean="0"/>
              <a:t>CegeSoma</a:t>
            </a:r>
            <a:r>
              <a:rPr lang="fr-BE" sz="1400" dirty="0" smtClean="0"/>
              <a:t>).</a:t>
            </a:r>
          </a:p>
          <a:p>
            <a:pPr marL="342900" lvl="1" indent="-342900">
              <a:buClr>
                <a:schemeClr val="accent1"/>
              </a:buClr>
              <a:buAutoNum type="alphaLcPeriod"/>
            </a:pPr>
            <a:r>
              <a:rPr lang="fr-BE" sz="1400" dirty="0" smtClean="0"/>
              <a:t>Enquêtes écrites. Elles concernent les </a:t>
            </a:r>
            <a:r>
              <a:rPr lang="fr-BE" sz="1400" dirty="0"/>
              <a:t>mondes franc-maçon, juif, libéral et protestant, et surtout l’Église catholique</a:t>
            </a:r>
            <a:r>
              <a:rPr lang="fr-BE" sz="1400" dirty="0" smtClean="0"/>
              <a:t>. </a:t>
            </a:r>
            <a:r>
              <a:rPr lang="fr-BE" sz="1400" dirty="0"/>
              <a:t>Par leur forme écrite, le temps de réflexion accordé au rédacteur et son isolement, ces documents se rapprochent plutôt des récits spontanés; par contre, le fait de devoir répondre à un questionnaire ou tout au moins de devoir fournir des rapports répondant à des recommandations précises, les relie plutôt aux </a:t>
            </a:r>
            <a:r>
              <a:rPr lang="fr-BE" sz="1400" dirty="0" smtClean="0"/>
              <a:t>interviews (conservées notamment au </a:t>
            </a:r>
            <a:r>
              <a:rPr lang="fr-BE" sz="1400" dirty="0" err="1" smtClean="0"/>
              <a:t>CegeSoma</a:t>
            </a:r>
            <a:r>
              <a:rPr lang="fr-BE" sz="1400" dirty="0" smtClean="0"/>
              <a:t>).</a:t>
            </a:r>
          </a:p>
          <a:p>
            <a:pPr marL="342900" lvl="1" indent="-342900">
              <a:buClr>
                <a:schemeClr val="accent1"/>
              </a:buClr>
              <a:buAutoNum type="alphaLcPeriod"/>
            </a:pPr>
            <a:r>
              <a:rPr lang="fr-BE" sz="1400" dirty="0" smtClean="0"/>
              <a:t>Interviews </a:t>
            </a:r>
            <a:r>
              <a:rPr lang="fr-BE" sz="1400" dirty="0"/>
              <a:t>de résistants réalisés sur une grande échelle d’abord par le futur </a:t>
            </a:r>
            <a:r>
              <a:rPr lang="fr-BE" sz="1400" dirty="0" err="1"/>
              <a:t>CegeSoma</a:t>
            </a:r>
            <a:r>
              <a:rPr lang="fr-BE" sz="1400" dirty="0"/>
              <a:t> dès les années 1970, puis par des journalistes de télévision (et de radio) et des historiens dans le cadre universitaire à partir des années 1980, enfin par les centres (et les personnes) attachés à la mémoire du drame juif dans la dernière décennie du 20e siècle et la suivante, en particulier par la Fondation Auschwitz, la Fondation de la mémoire contemporaine et Johannes Blum. Ces témoignages recueillis relèvent plus de l’histoire des émotions ressenties des dizaines d’années après les événements que des faits vécus.</a:t>
            </a:r>
          </a:p>
          <a:p>
            <a:pPr marL="0" indent="0">
              <a:buNone/>
            </a:pPr>
            <a:endParaRPr lang="en-GB" sz="2000" dirty="0" smtClean="0"/>
          </a:p>
          <a:p>
            <a:pPr marL="514350" indent="-514350">
              <a:buNone/>
            </a:pPr>
            <a:endParaRPr lang="en-GB" sz="2000" dirty="0"/>
          </a:p>
        </p:txBody>
      </p:sp>
    </p:spTree>
    <p:extLst>
      <p:ext uri="{BB962C8B-B14F-4D97-AF65-F5344CB8AC3E}">
        <p14:creationId xmlns:p14="http://schemas.microsoft.com/office/powerpoint/2010/main" val="3876360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6322714"/>
          </a:xfrm>
        </p:spPr>
        <p:txBody>
          <a:bodyPr/>
          <a:lstStyle/>
          <a:p>
            <a:pPr algn="ctr"/>
            <a:r>
              <a:rPr lang="fr-BE" sz="3600" dirty="0" smtClean="0"/>
              <a:t>C. Pour en savoir plus</a:t>
            </a:r>
            <a:endParaRPr lang="fr-BE" sz="3600" dirty="0"/>
          </a:p>
        </p:txBody>
      </p:sp>
    </p:spTree>
    <p:extLst>
      <p:ext uri="{BB962C8B-B14F-4D97-AF65-F5344CB8AC3E}">
        <p14:creationId xmlns:p14="http://schemas.microsoft.com/office/powerpoint/2010/main" val="22254008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832" y="404664"/>
            <a:ext cx="8229600" cy="634082"/>
          </a:xfrm>
        </p:spPr>
        <p:txBody>
          <a:bodyPr>
            <a:normAutofit/>
          </a:bodyPr>
          <a:lstStyle/>
          <a:p>
            <a:pPr marL="0" indent="0" algn="ctr"/>
            <a:r>
              <a:rPr lang="en-GB" sz="2800" dirty="0" smtClean="0">
                <a:solidFill>
                  <a:schemeClr val="tx1">
                    <a:lumMod val="85000"/>
                    <a:lumOff val="15000"/>
                  </a:schemeClr>
                </a:solidFill>
              </a:rPr>
              <a:t>1. Sur la Résistance </a:t>
            </a:r>
            <a:r>
              <a:rPr lang="en-GB" sz="2800" dirty="0" err="1" smtClean="0">
                <a:solidFill>
                  <a:schemeClr val="tx1">
                    <a:lumMod val="85000"/>
                    <a:lumOff val="15000"/>
                  </a:schemeClr>
                </a:solidFill>
              </a:rPr>
              <a:t>en</a:t>
            </a:r>
            <a:r>
              <a:rPr lang="en-GB" sz="2800" dirty="0" smtClean="0">
                <a:solidFill>
                  <a:schemeClr val="tx1">
                    <a:lumMod val="85000"/>
                    <a:lumOff val="15000"/>
                  </a:schemeClr>
                </a:solidFill>
              </a:rPr>
              <a:t> </a:t>
            </a:r>
            <a:r>
              <a:rPr lang="en-GB" sz="2800" dirty="0" err="1" smtClean="0">
                <a:solidFill>
                  <a:schemeClr val="tx1">
                    <a:lumMod val="85000"/>
                    <a:lumOff val="15000"/>
                  </a:schemeClr>
                </a:solidFill>
              </a:rPr>
              <a:t>général</a:t>
            </a:r>
            <a:endParaRPr lang="en-GB" sz="2800" dirty="0">
              <a:solidFill>
                <a:schemeClr val="tx1">
                  <a:lumMod val="85000"/>
                  <a:lumOff val="15000"/>
                </a:schemeClr>
              </a:solidFill>
            </a:endParaRPr>
          </a:p>
        </p:txBody>
      </p:sp>
      <p:sp>
        <p:nvSpPr>
          <p:cNvPr id="3" name="Content Placeholder 2"/>
          <p:cNvSpPr>
            <a:spLocks noGrp="1"/>
          </p:cNvSpPr>
          <p:nvPr>
            <p:ph idx="1"/>
          </p:nvPr>
        </p:nvSpPr>
        <p:spPr>
          <a:xfrm>
            <a:off x="395536" y="1124744"/>
            <a:ext cx="8229600" cy="5328592"/>
          </a:xfrm>
        </p:spPr>
        <p:txBody>
          <a:bodyPr>
            <a:normAutofit/>
          </a:bodyPr>
          <a:lstStyle/>
          <a:p>
            <a:pPr marL="0" indent="0">
              <a:buNone/>
            </a:pPr>
            <a:endParaRPr lang="en-GB" sz="1400" b="1" i="1" dirty="0" smtClean="0"/>
          </a:p>
          <a:p>
            <a:pPr marL="0" indent="0">
              <a:buNone/>
            </a:pPr>
            <a:endParaRPr lang="en-GB" sz="2000" dirty="0" smtClean="0"/>
          </a:p>
          <a:p>
            <a:r>
              <a:rPr lang="fr-BE" sz="2000" dirty="0"/>
              <a:t>Synthèse la plus récente = F. </a:t>
            </a:r>
            <a:r>
              <a:rPr lang="fr-BE" sz="2000" dirty="0" err="1"/>
              <a:t>Maerten</a:t>
            </a:r>
            <a:r>
              <a:rPr lang="fr-BE" sz="2000" dirty="0"/>
              <a:t>, « La Résistance en Belgique : patriotes, communistes et autres antifascistes » dans </a:t>
            </a:r>
            <a:r>
              <a:rPr lang="fr-BE" sz="2000" i="1" dirty="0"/>
              <a:t>Papy était-il un héros ? Sur les traces des hommes et des femmes dans la Résistance pendant la Seconde Guerre mondiale</a:t>
            </a:r>
            <a:r>
              <a:rPr lang="fr-BE" sz="2000" dirty="0"/>
              <a:t>, Bruxelles, Racine, 2020, p. 39-79</a:t>
            </a:r>
            <a:r>
              <a:rPr lang="fr-BE" sz="2000" dirty="0" smtClean="0"/>
              <a:t>.</a:t>
            </a:r>
          </a:p>
          <a:p>
            <a:r>
              <a:rPr lang="fr-BE" sz="2000" dirty="0" smtClean="0"/>
              <a:t>Voir aussi les nombreux articles sur le sujet dans </a:t>
            </a:r>
            <a:r>
              <a:rPr lang="fr-BE" sz="2000" dirty="0" err="1" smtClean="0"/>
              <a:t>Belgium</a:t>
            </a:r>
            <a:r>
              <a:rPr lang="fr-BE" sz="2000" dirty="0" smtClean="0"/>
              <a:t> WWII</a:t>
            </a:r>
            <a:endParaRPr lang="fr-BE" sz="2000" dirty="0"/>
          </a:p>
          <a:p>
            <a:r>
              <a:rPr lang="fr-BE" sz="2000" dirty="0"/>
              <a:t>Pour une bibliographie sélective sur le sujet, voir les p. 323-336 du même ouvrage. Et pour aller encore plus loin, voir  la bibliographie reprise sur le site internet du </a:t>
            </a:r>
            <a:r>
              <a:rPr lang="fr-BE" sz="2000" dirty="0" err="1"/>
              <a:t>CegeSoma</a:t>
            </a:r>
            <a:r>
              <a:rPr lang="fr-BE" sz="2000" dirty="0"/>
              <a:t> qui porte essentiellement sur les publications parues entre 2005 et 2019 (</a:t>
            </a:r>
            <a:r>
              <a:rPr lang="fr-BE" sz="2000" u="sng" dirty="0">
                <a:hlinkClick r:id="rId2"/>
              </a:rPr>
              <a:t>https://www.cegesoma.be/fr/publication/la-r%C3%A9sistance-en-belgique-1940-1944-bibliographie-s%C3%A9lective</a:t>
            </a:r>
            <a:r>
              <a:rPr lang="fr-BE" sz="2000" dirty="0"/>
              <a:t>). Pour la période antérieure, voir, sur le même site, </a:t>
            </a:r>
            <a:r>
              <a:rPr lang="fr-BE" sz="2000" u="sng" dirty="0">
                <a:hlinkClick r:id="rId3"/>
              </a:rPr>
              <a:t>https://www.cegesoma.be/sites/www.cegesoma.be/files/Publications/bibliografie_verzet_1.pdf</a:t>
            </a:r>
            <a:endParaRPr lang="fr-BE" sz="2000" dirty="0"/>
          </a:p>
          <a:p>
            <a:pPr marL="514350" indent="-514350">
              <a:buNone/>
            </a:pPr>
            <a:endParaRPr lang="en-GB" sz="2000" dirty="0"/>
          </a:p>
        </p:txBody>
      </p:sp>
    </p:spTree>
    <p:extLst>
      <p:ext uri="{BB962C8B-B14F-4D97-AF65-F5344CB8AC3E}">
        <p14:creationId xmlns:p14="http://schemas.microsoft.com/office/powerpoint/2010/main" val="2722224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832" y="404664"/>
            <a:ext cx="8229600" cy="634082"/>
          </a:xfrm>
        </p:spPr>
        <p:txBody>
          <a:bodyPr>
            <a:normAutofit/>
          </a:bodyPr>
          <a:lstStyle/>
          <a:p>
            <a:pPr marL="0" indent="0" algn="ctr"/>
            <a:r>
              <a:rPr lang="en-GB" sz="2800" dirty="0" smtClean="0">
                <a:solidFill>
                  <a:schemeClr val="tx1">
                    <a:lumMod val="85000"/>
                    <a:lumOff val="15000"/>
                  </a:schemeClr>
                </a:solidFill>
              </a:rPr>
              <a:t>2. Sur les sources relatives à la Résistance</a:t>
            </a:r>
            <a:endParaRPr lang="en-GB" sz="2800" dirty="0">
              <a:solidFill>
                <a:schemeClr val="tx1">
                  <a:lumMod val="85000"/>
                  <a:lumOff val="15000"/>
                </a:schemeClr>
              </a:solidFill>
            </a:endParaRPr>
          </a:p>
        </p:txBody>
      </p:sp>
      <p:sp>
        <p:nvSpPr>
          <p:cNvPr id="3" name="Content Placeholder 2"/>
          <p:cNvSpPr>
            <a:spLocks noGrp="1"/>
          </p:cNvSpPr>
          <p:nvPr>
            <p:ph idx="1"/>
          </p:nvPr>
        </p:nvSpPr>
        <p:spPr>
          <a:xfrm>
            <a:off x="395536" y="1124744"/>
            <a:ext cx="8229600" cy="5328592"/>
          </a:xfrm>
        </p:spPr>
        <p:txBody>
          <a:bodyPr>
            <a:normAutofit/>
          </a:bodyPr>
          <a:lstStyle/>
          <a:p>
            <a:pPr marL="0" indent="0">
              <a:buNone/>
            </a:pPr>
            <a:endParaRPr lang="en-GB" sz="1400" b="1" i="1" dirty="0" smtClean="0"/>
          </a:p>
          <a:p>
            <a:endParaRPr lang="fr-BE" sz="1600" dirty="0" smtClean="0"/>
          </a:p>
          <a:p>
            <a:r>
              <a:rPr lang="fr-BE" sz="2000" dirty="0" smtClean="0"/>
              <a:t>Voir </a:t>
            </a:r>
            <a:r>
              <a:rPr lang="fr-BE" sz="2000" i="1" dirty="0"/>
              <a:t>Papy était-il un héros ?...</a:t>
            </a:r>
            <a:r>
              <a:rPr lang="fr-BE" sz="2000" dirty="0"/>
              <a:t>, p. 81-102 sur l’élaboration des différents statuts de reconnaissance nationale et p. 103-319 pour une description détaillée des fonds d’archives comprenant des séries de dossiers personnels, fiches et/ou interviews de résistants de Belgique conservés en Belgique ou à l’étranger.</a:t>
            </a:r>
          </a:p>
          <a:p>
            <a:r>
              <a:rPr lang="fr-BE" sz="2000" dirty="0"/>
              <a:t>Pour une analyse critique des sources de la Résistance, voir F. </a:t>
            </a:r>
            <a:r>
              <a:rPr lang="fr-BE" sz="2000" dirty="0" err="1"/>
              <a:t>Maerten</a:t>
            </a:r>
            <a:r>
              <a:rPr lang="fr-BE" sz="2000" dirty="0"/>
              <a:t>, « Les archives de et sur la Résistance. Par-delà leurs limites, une richesse propice à de nouvelles perspectives », dans </a:t>
            </a:r>
            <a:r>
              <a:rPr lang="fr-BE" sz="2000" i="1" dirty="0"/>
              <a:t>Revue belge d’histoire contemporaine</a:t>
            </a:r>
            <a:r>
              <a:rPr lang="fr-BE" sz="2000" dirty="0"/>
              <a:t>, t. LII, 2022, 1-2, p. 226-240.</a:t>
            </a:r>
          </a:p>
          <a:p>
            <a:r>
              <a:rPr lang="fr-BE" sz="2000" dirty="0"/>
              <a:t>Enfin, pour un aperçu des principaux fonds d’archives conservés en Belgique rassemblant des séries de dossiers personnels de résistants et les coordonnées pour y accéder, voir https://www.cegesoma.be/fr/la-r%C3%A9sistance-1940-1945</a:t>
            </a:r>
          </a:p>
          <a:p>
            <a:pPr marL="0" lvl="1" indent="0">
              <a:buClr>
                <a:schemeClr val="accent1"/>
              </a:buClr>
              <a:buNone/>
            </a:pPr>
            <a:endParaRPr lang="en-GB" sz="1400" dirty="0"/>
          </a:p>
          <a:p>
            <a:pPr marL="0" indent="0">
              <a:buNone/>
            </a:pPr>
            <a:endParaRPr lang="en-GB" sz="2000" dirty="0" smtClean="0"/>
          </a:p>
          <a:p>
            <a:pPr marL="514350" indent="-514350">
              <a:buNone/>
            </a:pPr>
            <a:endParaRPr lang="en-GB" sz="2000" dirty="0"/>
          </a:p>
        </p:txBody>
      </p:sp>
    </p:spTree>
    <p:extLst>
      <p:ext uri="{BB962C8B-B14F-4D97-AF65-F5344CB8AC3E}">
        <p14:creationId xmlns:p14="http://schemas.microsoft.com/office/powerpoint/2010/main" val="1461667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BE" sz="2800" dirty="0">
                <a:solidFill>
                  <a:schemeClr val="tx1">
                    <a:lumMod val="85000"/>
                    <a:lumOff val="15000"/>
                  </a:schemeClr>
                </a:solidFill>
              </a:rPr>
              <a:t>Définition et principales caractéristiques</a:t>
            </a:r>
          </a:p>
        </p:txBody>
      </p:sp>
      <p:sp>
        <p:nvSpPr>
          <p:cNvPr id="3" name="Espace réservé du contenu 2"/>
          <p:cNvSpPr>
            <a:spLocks noGrp="1"/>
          </p:cNvSpPr>
          <p:nvPr>
            <p:ph idx="1"/>
          </p:nvPr>
        </p:nvSpPr>
        <p:spPr/>
        <p:txBody>
          <a:bodyPr/>
          <a:lstStyle/>
          <a:p>
            <a:endParaRPr lang="fr-BE" dirty="0" smtClean="0"/>
          </a:p>
          <a:p>
            <a:r>
              <a:rPr lang="fr-BE" dirty="0" smtClean="0"/>
              <a:t>Résister : c’est participer de manière délibérée à des activités organisées destinées à nuire à l’occupant allemand et à sa politique, et susceptibles de donner lieu à des poursuites. La Résistance est dès lors l’ensemble de ces activités interdites par l’occupant.</a:t>
            </a:r>
          </a:p>
          <a:p>
            <a:pPr marL="114300" indent="0">
              <a:buNone/>
            </a:pPr>
            <a:endParaRPr lang="fr-BE" dirty="0" smtClean="0"/>
          </a:p>
          <a:p>
            <a:r>
              <a:rPr lang="fr-BE" dirty="0" smtClean="0"/>
              <a:t>La Résistance ne se transforma jamais vraiment en lutte ouverte contre l’occupant. Mais tout de même relativement développée, surtout pendant les deux dernières années d’occupation.</a:t>
            </a:r>
          </a:p>
        </p:txBody>
      </p:sp>
    </p:spTree>
    <p:extLst>
      <p:ext uri="{BB962C8B-B14F-4D97-AF65-F5344CB8AC3E}">
        <p14:creationId xmlns:p14="http://schemas.microsoft.com/office/powerpoint/2010/main" val="3123517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832" y="404664"/>
            <a:ext cx="8229600" cy="634082"/>
          </a:xfrm>
        </p:spPr>
        <p:txBody>
          <a:bodyPr>
            <a:normAutofit/>
          </a:bodyPr>
          <a:lstStyle/>
          <a:p>
            <a:pPr marL="0" indent="0" algn="ctr"/>
            <a:r>
              <a:rPr lang="en-GB" sz="2800" dirty="0" smtClean="0">
                <a:solidFill>
                  <a:schemeClr val="tx1">
                    <a:lumMod val="85000"/>
                    <a:lumOff val="15000"/>
                  </a:schemeClr>
                </a:solidFill>
              </a:rPr>
              <a:t>1. </a:t>
            </a:r>
            <a:r>
              <a:rPr lang="en-GB" sz="2800" dirty="0" err="1" smtClean="0">
                <a:solidFill>
                  <a:schemeClr val="tx1">
                    <a:lumMod val="85000"/>
                    <a:lumOff val="15000"/>
                  </a:schemeClr>
                </a:solidFill>
              </a:rPr>
              <a:t>Principales</a:t>
            </a:r>
            <a:r>
              <a:rPr lang="en-GB" sz="2800" dirty="0" smtClean="0">
                <a:solidFill>
                  <a:schemeClr val="tx1">
                    <a:lumMod val="85000"/>
                    <a:lumOff val="15000"/>
                  </a:schemeClr>
                </a:solidFill>
              </a:rPr>
              <a:t> </a:t>
            </a:r>
            <a:r>
              <a:rPr lang="en-GB" sz="2800" dirty="0" err="1" smtClean="0">
                <a:solidFill>
                  <a:schemeClr val="tx1">
                    <a:lumMod val="85000"/>
                    <a:lumOff val="15000"/>
                  </a:schemeClr>
                </a:solidFill>
              </a:rPr>
              <a:t>composantes</a:t>
            </a:r>
            <a:endParaRPr lang="en-GB" sz="2800" dirty="0">
              <a:solidFill>
                <a:schemeClr val="tx1">
                  <a:lumMod val="85000"/>
                  <a:lumOff val="15000"/>
                </a:schemeClr>
              </a:solidFill>
            </a:endParaRPr>
          </a:p>
        </p:txBody>
      </p:sp>
      <p:sp>
        <p:nvSpPr>
          <p:cNvPr id="3" name="Content Placeholder 2"/>
          <p:cNvSpPr>
            <a:spLocks noGrp="1"/>
          </p:cNvSpPr>
          <p:nvPr>
            <p:ph idx="1"/>
          </p:nvPr>
        </p:nvSpPr>
        <p:spPr>
          <a:xfrm>
            <a:off x="395536" y="1124744"/>
            <a:ext cx="8229600" cy="5328592"/>
          </a:xfrm>
        </p:spPr>
        <p:txBody>
          <a:bodyPr>
            <a:normAutofit fontScale="85000" lnSpcReduction="20000"/>
          </a:bodyPr>
          <a:lstStyle/>
          <a:p>
            <a:pPr marL="0" indent="0">
              <a:buNone/>
            </a:pPr>
            <a:endParaRPr lang="en-GB" sz="1400" dirty="0" smtClean="0"/>
          </a:p>
          <a:p>
            <a:pPr marL="0" indent="0">
              <a:buNone/>
            </a:pPr>
            <a:r>
              <a:rPr lang="en-GB" sz="1400" dirty="0" smtClean="0"/>
              <a:t>1</a:t>
            </a:r>
            <a:r>
              <a:rPr lang="en-GB" sz="1500" dirty="0" smtClean="0"/>
              <a:t>. </a:t>
            </a:r>
            <a:r>
              <a:rPr lang="en-GB" sz="1500" dirty="0" err="1" smtClean="0"/>
              <a:t>Deux</a:t>
            </a:r>
            <a:r>
              <a:rPr lang="en-GB" sz="1500" dirty="0" smtClean="0"/>
              <a:t> </a:t>
            </a:r>
            <a:r>
              <a:rPr lang="en-GB" sz="1500" dirty="0" err="1" smtClean="0"/>
              <a:t>valeurs</a:t>
            </a:r>
            <a:r>
              <a:rPr lang="en-GB" sz="1500" dirty="0" smtClean="0"/>
              <a:t> </a:t>
            </a:r>
            <a:r>
              <a:rPr lang="en-GB" sz="1500" dirty="0" err="1" smtClean="0"/>
              <a:t>fondamentales</a:t>
            </a:r>
            <a:r>
              <a:rPr lang="en-GB" sz="1500" dirty="0" smtClean="0"/>
              <a:t> : </a:t>
            </a:r>
            <a:r>
              <a:rPr lang="en-GB" sz="1500" b="1" dirty="0" err="1" smtClean="0"/>
              <a:t>antifascisme</a:t>
            </a:r>
            <a:r>
              <a:rPr lang="en-GB" sz="1500" dirty="0" smtClean="0"/>
              <a:t> et </a:t>
            </a:r>
            <a:r>
              <a:rPr lang="en-GB" sz="1500" b="1" dirty="0" err="1" smtClean="0"/>
              <a:t>patriotisme</a:t>
            </a:r>
            <a:r>
              <a:rPr lang="en-GB" sz="1500" dirty="0" smtClean="0"/>
              <a:t>, </a:t>
            </a:r>
            <a:r>
              <a:rPr lang="en-GB" sz="1500" dirty="0" err="1" smtClean="0"/>
              <a:t>couplé</a:t>
            </a:r>
            <a:r>
              <a:rPr lang="en-GB" sz="1500" dirty="0" smtClean="0"/>
              <a:t> à la </a:t>
            </a:r>
            <a:r>
              <a:rPr lang="en-GB" sz="1500" dirty="0" err="1" smtClean="0"/>
              <a:t>germanophobie</a:t>
            </a:r>
            <a:endParaRPr lang="en-GB" sz="1500" dirty="0" smtClean="0"/>
          </a:p>
          <a:p>
            <a:pPr marL="457200" indent="-457200">
              <a:buFont typeface="+mj-lt"/>
              <a:buAutoNum type="arabicPeriod"/>
            </a:pPr>
            <a:endParaRPr lang="en-GB" sz="1500" dirty="0" smtClean="0"/>
          </a:p>
          <a:p>
            <a:pPr marL="0" indent="0">
              <a:buNone/>
            </a:pPr>
            <a:r>
              <a:rPr lang="en-GB" sz="1500" dirty="0" smtClean="0"/>
              <a:t>2. </a:t>
            </a:r>
            <a:r>
              <a:rPr lang="en-GB" sz="1500" dirty="0" err="1" smtClean="0"/>
              <a:t>Dès</a:t>
            </a:r>
            <a:r>
              <a:rPr lang="en-GB" sz="1500" dirty="0" smtClean="0"/>
              <a:t> </a:t>
            </a:r>
            <a:r>
              <a:rPr lang="en-GB" sz="1500" dirty="0" err="1" smtClean="0"/>
              <a:t>lors</a:t>
            </a:r>
            <a:r>
              <a:rPr lang="en-GB" sz="1500" dirty="0" smtClean="0"/>
              <a:t>, </a:t>
            </a:r>
            <a:r>
              <a:rPr lang="en-GB" sz="1500" dirty="0" err="1" smtClean="0"/>
              <a:t>milieux</a:t>
            </a:r>
            <a:r>
              <a:rPr lang="en-GB" sz="1500" dirty="0" smtClean="0"/>
              <a:t> </a:t>
            </a:r>
            <a:r>
              <a:rPr lang="en-GB" sz="1500" dirty="0" err="1" smtClean="0"/>
              <a:t>porteurs</a:t>
            </a:r>
            <a:r>
              <a:rPr lang="en-GB" sz="1500" dirty="0" smtClean="0"/>
              <a:t> :</a:t>
            </a:r>
          </a:p>
          <a:p>
            <a:pPr marL="285750" indent="-285750">
              <a:buFontTx/>
              <a:buChar char="-"/>
            </a:pPr>
            <a:r>
              <a:rPr lang="en-GB" sz="1500" b="1" dirty="0" smtClean="0"/>
              <a:t>Petite et </a:t>
            </a:r>
            <a:r>
              <a:rPr lang="en-GB" sz="1500" b="1" dirty="0" err="1" smtClean="0"/>
              <a:t>moyenne</a:t>
            </a:r>
            <a:r>
              <a:rPr lang="en-GB" sz="1500" b="1" dirty="0" smtClean="0"/>
              <a:t> bourgeoisie francophone</a:t>
            </a:r>
            <a:r>
              <a:rPr lang="en-GB" sz="1500" dirty="0" smtClean="0"/>
              <a:t> </a:t>
            </a:r>
            <a:r>
              <a:rPr lang="en-GB" sz="1500" dirty="0" err="1" smtClean="0"/>
              <a:t>marquée</a:t>
            </a:r>
            <a:r>
              <a:rPr lang="en-GB" sz="1500" dirty="0" smtClean="0"/>
              <a:t> par le souvenir de 1914-1918. </a:t>
            </a:r>
            <a:r>
              <a:rPr lang="en-GB" sz="1500" dirty="0" err="1" smtClean="0"/>
              <a:t>Présence</a:t>
            </a:r>
            <a:r>
              <a:rPr lang="en-GB" sz="1500" dirty="0" smtClean="0"/>
              <a:t> de </a:t>
            </a:r>
            <a:r>
              <a:rPr lang="en-GB" sz="1500" dirty="0" err="1" smtClean="0"/>
              <a:t>l’ennemi</a:t>
            </a:r>
            <a:r>
              <a:rPr lang="en-GB" sz="1500" dirty="0" smtClean="0"/>
              <a:t> + absence </a:t>
            </a:r>
            <a:r>
              <a:rPr lang="en-GB" sz="1500" dirty="0" err="1" smtClean="0"/>
              <a:t>d’effondrement</a:t>
            </a:r>
            <a:r>
              <a:rPr lang="en-GB" sz="1500" dirty="0" smtClean="0"/>
              <a:t> de </a:t>
            </a:r>
            <a:r>
              <a:rPr lang="en-GB" sz="1500" dirty="0" err="1" smtClean="0"/>
              <a:t>l’Angleterre</a:t>
            </a:r>
            <a:r>
              <a:rPr lang="en-GB" sz="1500" dirty="0" smtClean="0"/>
              <a:t> </a:t>
            </a:r>
            <a:r>
              <a:rPr lang="fr-BE" sz="1500" dirty="0" smtClean="0"/>
              <a:t>→</a:t>
            </a:r>
            <a:r>
              <a:rPr lang="en-GB" sz="1500" dirty="0" smtClean="0"/>
              <a:t> début du combat </a:t>
            </a:r>
            <a:r>
              <a:rPr lang="en-GB" sz="1500" dirty="0" err="1" smtClean="0"/>
              <a:t>clandestin</a:t>
            </a:r>
            <a:r>
              <a:rPr lang="en-GB" sz="1500" dirty="0" smtClean="0"/>
              <a:t> </a:t>
            </a:r>
            <a:r>
              <a:rPr lang="en-GB" sz="1500" dirty="0" err="1" smtClean="0"/>
              <a:t>dès</a:t>
            </a:r>
            <a:r>
              <a:rPr lang="en-GB" sz="1500" dirty="0" smtClean="0"/>
              <a:t> </a:t>
            </a:r>
            <a:r>
              <a:rPr lang="en-GB" sz="1500" dirty="0" err="1" smtClean="0"/>
              <a:t>l’automne</a:t>
            </a:r>
            <a:r>
              <a:rPr lang="en-GB" sz="1500" dirty="0" smtClean="0"/>
              <a:t> 1940</a:t>
            </a:r>
          </a:p>
          <a:p>
            <a:pPr marL="285750" indent="-285750">
              <a:buFontTx/>
              <a:buChar char="-"/>
            </a:pPr>
            <a:r>
              <a:rPr lang="en-GB" sz="1500" dirty="0" err="1" smtClean="0"/>
              <a:t>Milieux</a:t>
            </a:r>
            <a:r>
              <a:rPr lang="en-GB" sz="1500" dirty="0" smtClean="0"/>
              <a:t> </a:t>
            </a:r>
            <a:r>
              <a:rPr lang="en-GB" sz="1500" dirty="0" err="1" smtClean="0"/>
              <a:t>antifascistes</a:t>
            </a:r>
            <a:r>
              <a:rPr lang="en-GB" sz="1500" dirty="0" smtClean="0"/>
              <a:t> </a:t>
            </a:r>
            <a:r>
              <a:rPr lang="en-GB" sz="1500" dirty="0" err="1" smtClean="0"/>
              <a:t>divisés</a:t>
            </a:r>
            <a:r>
              <a:rPr lang="en-GB" sz="1500" dirty="0" smtClean="0"/>
              <a:t> : </a:t>
            </a:r>
          </a:p>
          <a:p>
            <a:pPr marL="114300" indent="0">
              <a:buNone/>
            </a:pPr>
            <a:endParaRPr lang="en-GB" sz="1500" dirty="0" smtClean="0"/>
          </a:p>
          <a:p>
            <a:r>
              <a:rPr lang="en-GB" sz="1500" dirty="0" smtClean="0"/>
              <a:t>Gauche </a:t>
            </a:r>
            <a:r>
              <a:rPr lang="en-GB" sz="1500" dirty="0" err="1" smtClean="0"/>
              <a:t>modérée</a:t>
            </a:r>
            <a:r>
              <a:rPr lang="en-GB" sz="1500" dirty="0" smtClean="0"/>
              <a:t> </a:t>
            </a:r>
            <a:r>
              <a:rPr lang="en-GB" sz="1500" dirty="0" err="1" smtClean="0"/>
              <a:t>ébranlée</a:t>
            </a:r>
            <a:r>
              <a:rPr lang="en-GB" sz="1500" dirty="0" smtClean="0"/>
              <a:t> par la </a:t>
            </a:r>
            <a:r>
              <a:rPr lang="en-GB" sz="1500" dirty="0" err="1" smtClean="0"/>
              <a:t>défaite</a:t>
            </a:r>
            <a:r>
              <a:rPr lang="en-GB" sz="1500" dirty="0" smtClean="0"/>
              <a:t> : </a:t>
            </a:r>
            <a:r>
              <a:rPr lang="en-GB" sz="1500" dirty="0" err="1" smtClean="0"/>
              <a:t>seuls</a:t>
            </a:r>
            <a:r>
              <a:rPr lang="en-GB" sz="1500" dirty="0" smtClean="0"/>
              <a:t> </a:t>
            </a:r>
            <a:r>
              <a:rPr lang="en-GB" sz="1500" dirty="0" err="1" smtClean="0"/>
              <a:t>quelques</a:t>
            </a:r>
            <a:r>
              <a:rPr lang="en-GB" sz="1500" dirty="0" smtClean="0"/>
              <a:t> </a:t>
            </a:r>
            <a:r>
              <a:rPr lang="en-GB" sz="1500" dirty="0" err="1" smtClean="0"/>
              <a:t>groupuscules</a:t>
            </a:r>
            <a:r>
              <a:rPr lang="en-GB" sz="1500" dirty="0" smtClean="0"/>
              <a:t> </a:t>
            </a:r>
            <a:r>
              <a:rPr lang="en-GB" sz="1500" dirty="0" err="1" smtClean="0"/>
              <a:t>socialistes</a:t>
            </a:r>
            <a:r>
              <a:rPr lang="en-GB" sz="1500" dirty="0" smtClean="0"/>
              <a:t> </a:t>
            </a:r>
            <a:r>
              <a:rPr lang="en-GB" sz="1500" dirty="0" err="1" smtClean="0"/>
              <a:t>actifs</a:t>
            </a:r>
            <a:endParaRPr lang="en-GB" sz="1500" dirty="0" smtClean="0"/>
          </a:p>
          <a:p>
            <a:pPr marL="114300" indent="0">
              <a:buNone/>
            </a:pPr>
            <a:endParaRPr lang="en-GB" sz="1500" dirty="0" smtClean="0"/>
          </a:p>
          <a:p>
            <a:r>
              <a:rPr lang="en-GB" sz="1500" b="1" dirty="0" err="1" smtClean="0"/>
              <a:t>Extrême</a:t>
            </a:r>
            <a:r>
              <a:rPr lang="en-GB" sz="1500" b="1" dirty="0" smtClean="0"/>
              <a:t> gauche </a:t>
            </a:r>
            <a:r>
              <a:rPr lang="en-GB" sz="1500" b="1" dirty="0" err="1" smtClean="0"/>
              <a:t>communiste</a:t>
            </a:r>
            <a:r>
              <a:rPr lang="en-GB" sz="1500" dirty="0" smtClean="0"/>
              <a:t>. </a:t>
            </a:r>
            <a:r>
              <a:rPr lang="en-GB" sz="1500" dirty="0" err="1" smtClean="0"/>
              <a:t>L’invasion</a:t>
            </a:r>
            <a:r>
              <a:rPr lang="en-GB" sz="1500" dirty="0" smtClean="0"/>
              <a:t> de </a:t>
            </a:r>
            <a:r>
              <a:rPr lang="en-GB" sz="1500" dirty="0" err="1" smtClean="0"/>
              <a:t>l’URSS</a:t>
            </a:r>
            <a:r>
              <a:rPr lang="en-GB" sz="1500" dirty="0" smtClean="0"/>
              <a:t> par </a:t>
            </a:r>
            <a:r>
              <a:rPr lang="en-GB" sz="1500" dirty="0" err="1" smtClean="0"/>
              <a:t>l’Allemagne</a:t>
            </a:r>
            <a:r>
              <a:rPr lang="en-GB" sz="1500" dirty="0" smtClean="0"/>
              <a:t> en </a:t>
            </a:r>
            <a:r>
              <a:rPr lang="en-GB" sz="1500" dirty="0" err="1" smtClean="0"/>
              <a:t>juin</a:t>
            </a:r>
            <a:r>
              <a:rPr lang="en-GB" sz="1500" dirty="0" smtClean="0"/>
              <a:t> 1941 </a:t>
            </a:r>
            <a:r>
              <a:rPr lang="en-GB" sz="1500" dirty="0" err="1" smtClean="0"/>
              <a:t>l’entraîne</a:t>
            </a:r>
            <a:r>
              <a:rPr lang="en-GB" sz="1500" dirty="0" smtClean="0"/>
              <a:t> </a:t>
            </a:r>
            <a:r>
              <a:rPr lang="en-GB" sz="1500" dirty="0" err="1" smtClean="0"/>
              <a:t>dans</a:t>
            </a:r>
            <a:r>
              <a:rPr lang="en-GB" sz="1500" dirty="0" smtClean="0"/>
              <a:t> la </a:t>
            </a:r>
            <a:r>
              <a:rPr lang="en-GB" sz="1500" dirty="0" err="1" smtClean="0"/>
              <a:t>lutte</a:t>
            </a:r>
            <a:r>
              <a:rPr lang="en-GB" sz="1500" dirty="0" smtClean="0"/>
              <a:t> : </a:t>
            </a:r>
            <a:r>
              <a:rPr lang="en-GB" sz="1500" dirty="0" err="1" smtClean="0"/>
              <a:t>désormais</a:t>
            </a:r>
            <a:r>
              <a:rPr lang="en-GB" sz="1500" dirty="0" smtClean="0"/>
              <a:t> le combat pour la </a:t>
            </a:r>
            <a:r>
              <a:rPr lang="en-GB" sz="1500" dirty="0" err="1" smtClean="0"/>
              <a:t>libération</a:t>
            </a:r>
            <a:r>
              <a:rPr lang="en-GB" sz="1500" dirty="0" smtClean="0"/>
              <a:t> du </a:t>
            </a:r>
            <a:r>
              <a:rPr lang="en-GB" sz="1500" dirty="0" err="1" smtClean="0"/>
              <a:t>territoire</a:t>
            </a:r>
            <a:r>
              <a:rPr lang="en-GB" sz="1500" dirty="0" smtClean="0"/>
              <a:t> </a:t>
            </a:r>
            <a:r>
              <a:rPr lang="en-GB" sz="1500" dirty="0" err="1" smtClean="0"/>
              <a:t>est</a:t>
            </a:r>
            <a:r>
              <a:rPr lang="en-GB" sz="1500" dirty="0" smtClean="0"/>
              <a:t> </a:t>
            </a:r>
            <a:r>
              <a:rPr lang="en-GB" sz="1500" dirty="0" err="1" smtClean="0"/>
              <a:t>sa</a:t>
            </a:r>
            <a:r>
              <a:rPr lang="en-GB" sz="1500" dirty="0" smtClean="0"/>
              <a:t> </a:t>
            </a:r>
            <a:r>
              <a:rPr lang="en-GB" sz="1500" dirty="0" err="1" smtClean="0"/>
              <a:t>priorité</a:t>
            </a:r>
            <a:r>
              <a:rPr lang="en-GB" sz="1500" dirty="0" smtClean="0"/>
              <a:t> </a:t>
            </a:r>
            <a:r>
              <a:rPr lang="en-GB" sz="1500" dirty="0" err="1" smtClean="0"/>
              <a:t>absolue</a:t>
            </a:r>
            <a:r>
              <a:rPr lang="en-GB" sz="1500" dirty="0" smtClean="0"/>
              <a:t> </a:t>
            </a:r>
            <a:r>
              <a:rPr lang="fr-BE" sz="1500" dirty="0" smtClean="0"/>
              <a:t>→ création à l’automne 1941 du Front de l’indépendance (FI)</a:t>
            </a:r>
          </a:p>
          <a:p>
            <a:pPr lvl="1">
              <a:buFontTx/>
              <a:buChar char="-"/>
            </a:pPr>
            <a:endParaRPr lang="fr-BE" sz="1500" dirty="0" smtClean="0"/>
          </a:p>
          <a:p>
            <a:pPr marL="0" lvl="1" indent="0">
              <a:buClr>
                <a:schemeClr val="accent1"/>
              </a:buClr>
              <a:buNone/>
            </a:pPr>
            <a:r>
              <a:rPr lang="fr-BE" sz="1500" dirty="0" smtClean="0"/>
              <a:t>3. Deux </a:t>
            </a:r>
            <a:r>
              <a:rPr lang="fr-BE" sz="1500" dirty="0"/>
              <a:t>grands ensembles à partir de l’automne </a:t>
            </a:r>
            <a:r>
              <a:rPr lang="fr-BE" sz="1500" dirty="0" smtClean="0"/>
              <a:t>1941</a:t>
            </a:r>
          </a:p>
          <a:p>
            <a:pPr marL="0" lvl="1" indent="0">
              <a:buClr>
                <a:schemeClr val="accent1"/>
              </a:buClr>
              <a:buNone/>
            </a:pPr>
            <a:endParaRPr lang="fr-BE" sz="1700" dirty="0"/>
          </a:p>
          <a:p>
            <a:pPr marL="342900" lvl="1">
              <a:buClr>
                <a:schemeClr val="accent1"/>
              </a:buClr>
            </a:pPr>
            <a:r>
              <a:rPr lang="fr-BE" sz="1500" b="1" dirty="0"/>
              <a:t>Le Front de l’Indépendance. </a:t>
            </a:r>
            <a:r>
              <a:rPr lang="fr-BE" sz="1500" dirty="0"/>
              <a:t>Outre communistes, nombreux membres issus de la gauche modérée, mais pas les socialistes, ni la droite patriote</a:t>
            </a:r>
          </a:p>
          <a:p>
            <a:pPr marL="0" lvl="1" indent="0">
              <a:buNone/>
            </a:pPr>
            <a:endParaRPr lang="fr-BE" sz="1500" dirty="0"/>
          </a:p>
          <a:p>
            <a:pPr marL="285750" lvl="1" indent="-285750">
              <a:buClr>
                <a:schemeClr val="accent1"/>
              </a:buClr>
            </a:pPr>
            <a:r>
              <a:rPr lang="fr-BE" sz="1500" b="1" dirty="0"/>
              <a:t>La Légion belge</a:t>
            </a:r>
            <a:r>
              <a:rPr lang="fr-BE" sz="1500" dirty="0" smtClean="0"/>
              <a:t>, future </a:t>
            </a:r>
            <a:r>
              <a:rPr lang="fr-BE" sz="1500" b="1" dirty="0" smtClean="0"/>
              <a:t>Armée secrète</a:t>
            </a:r>
            <a:r>
              <a:rPr lang="fr-BE" sz="1500" dirty="0" smtClean="0"/>
              <a:t>,  </a:t>
            </a:r>
            <a:r>
              <a:rPr lang="fr-BE" sz="1500" dirty="0"/>
              <a:t>créée à l’automne 1940 par des militaires, pour aider le Roi à renforcer son pouvoir dans le cas d’une certaine autonomie. Elle se transforme en 1941 en mouvement d’opposition destiné à soutenir les Alliés à l’approche de la libération</a:t>
            </a:r>
          </a:p>
          <a:p>
            <a:pPr marL="342900" lvl="1" indent="-342900"/>
            <a:endParaRPr lang="fr-BE" sz="1500" dirty="0"/>
          </a:p>
          <a:p>
            <a:pPr marL="0" lvl="1" indent="0">
              <a:buNone/>
            </a:pPr>
            <a:r>
              <a:rPr lang="fr-BE" sz="1500" dirty="0" smtClean="0"/>
              <a:t>4. Evolution </a:t>
            </a:r>
            <a:endParaRPr lang="fr-BE" sz="1500" dirty="0"/>
          </a:p>
          <a:p>
            <a:pPr marL="285750" indent="-285750"/>
            <a:r>
              <a:rPr lang="fr-BE" sz="1500" dirty="0"/>
              <a:t>1942 : quelques centaines de petits groupes, surtout dans les grandes villes  et les régions industrielles de Wallonie</a:t>
            </a:r>
          </a:p>
          <a:p>
            <a:pPr marL="285750" indent="-285750"/>
            <a:r>
              <a:rPr lang="fr-BE" sz="1500" dirty="0"/>
              <a:t>1944 : tout le territoire; rassemble alors de 100 à 150.000 personnes</a:t>
            </a:r>
          </a:p>
          <a:p>
            <a:pPr lvl="1">
              <a:buNone/>
            </a:pPr>
            <a:endParaRPr lang="en-GB" sz="1400" dirty="0"/>
          </a:p>
          <a:p>
            <a:pPr marL="0" indent="0">
              <a:buNone/>
            </a:pPr>
            <a:endParaRPr lang="en-GB" sz="2000" dirty="0" smtClean="0"/>
          </a:p>
          <a:p>
            <a:pPr marL="514350" indent="-514350">
              <a:buNone/>
            </a:pPr>
            <a:endParaRPr lang="en-GB" sz="2000" dirty="0"/>
          </a:p>
        </p:txBody>
      </p:sp>
    </p:spTree>
    <p:extLst>
      <p:ext uri="{BB962C8B-B14F-4D97-AF65-F5344CB8AC3E}">
        <p14:creationId xmlns:p14="http://schemas.microsoft.com/office/powerpoint/2010/main" val="2781811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500"/>
                                        <p:tgtEl>
                                          <p:spTgt spid="3">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13" end="13"/>
                                            </p:txEl>
                                          </p:spTgt>
                                        </p:tgtEl>
                                        <p:attrNameLst>
                                          <p:attrName>style.visibility</p:attrName>
                                        </p:attrNameLst>
                                      </p:cBhvr>
                                      <p:to>
                                        <p:strVal val="visible"/>
                                      </p:to>
                                    </p:set>
                                    <p:animEffect transition="in" filter="fade">
                                      <p:cBhvr>
                                        <p:cTn id="42" dur="500"/>
                                        <p:tgtEl>
                                          <p:spTgt spid="3">
                                            <p:txEl>
                                              <p:pRg st="13" end="1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animEffect transition="in" filter="fade">
                                      <p:cBhvr>
                                        <p:cTn id="47" dur="500"/>
                                        <p:tgtEl>
                                          <p:spTgt spid="3">
                                            <p:txEl>
                                              <p:pRg st="15" end="1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7" end="17"/>
                                            </p:txEl>
                                          </p:spTgt>
                                        </p:tgtEl>
                                        <p:attrNameLst>
                                          <p:attrName>style.visibility</p:attrName>
                                        </p:attrNameLst>
                                      </p:cBhvr>
                                      <p:to>
                                        <p:strVal val="visible"/>
                                      </p:to>
                                    </p:set>
                                    <p:animEffect transition="in" filter="fade">
                                      <p:cBhvr>
                                        <p:cTn id="52" dur="500"/>
                                        <p:tgtEl>
                                          <p:spTgt spid="3">
                                            <p:txEl>
                                              <p:pRg st="17" end="1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8" end="18"/>
                                            </p:txEl>
                                          </p:spTgt>
                                        </p:tgtEl>
                                        <p:attrNameLst>
                                          <p:attrName>style.visibility</p:attrName>
                                        </p:attrNameLst>
                                      </p:cBhvr>
                                      <p:to>
                                        <p:strVal val="visible"/>
                                      </p:to>
                                    </p:set>
                                    <p:animEffect transition="in" filter="fade">
                                      <p:cBhvr>
                                        <p:cTn id="57" dur="500"/>
                                        <p:tgtEl>
                                          <p:spTgt spid="3">
                                            <p:txEl>
                                              <p:pRg st="18" end="1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9" end="19"/>
                                            </p:txEl>
                                          </p:spTgt>
                                        </p:tgtEl>
                                        <p:attrNameLst>
                                          <p:attrName>style.visibility</p:attrName>
                                        </p:attrNameLst>
                                      </p:cBhvr>
                                      <p:to>
                                        <p:strVal val="visible"/>
                                      </p:to>
                                    </p:set>
                                    <p:animEffect transition="in" filter="fade">
                                      <p:cBhvr>
                                        <p:cTn id="62" dur="500"/>
                                        <p:tgtEl>
                                          <p:spTgt spid="3">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48680"/>
            <a:ext cx="8229600" cy="778098"/>
          </a:xfrm>
        </p:spPr>
        <p:txBody>
          <a:bodyPr>
            <a:normAutofit/>
          </a:bodyPr>
          <a:lstStyle/>
          <a:p>
            <a:pPr algn="ctr"/>
            <a:r>
              <a:rPr lang="en-GB" sz="2800" dirty="0" smtClean="0"/>
              <a:t>2. Les </a:t>
            </a:r>
            <a:r>
              <a:rPr lang="en-GB" sz="2800" dirty="0" err="1" smtClean="0"/>
              <a:t>facteurs</a:t>
            </a:r>
            <a:r>
              <a:rPr lang="en-GB" sz="2800" dirty="0" smtClean="0"/>
              <a:t> de </a:t>
            </a:r>
            <a:r>
              <a:rPr lang="en-GB" sz="2800" dirty="0" err="1" smtClean="0"/>
              <a:t>développement</a:t>
            </a:r>
            <a:endParaRPr lang="en-GB" sz="2800" dirty="0"/>
          </a:p>
        </p:txBody>
      </p:sp>
      <p:sp>
        <p:nvSpPr>
          <p:cNvPr id="3" name="Content Placeholder 2"/>
          <p:cNvSpPr>
            <a:spLocks noGrp="1"/>
          </p:cNvSpPr>
          <p:nvPr>
            <p:ph idx="1"/>
          </p:nvPr>
        </p:nvSpPr>
        <p:spPr>
          <a:xfrm>
            <a:off x="374848" y="1340768"/>
            <a:ext cx="8229600" cy="5040559"/>
          </a:xfrm>
        </p:spPr>
        <p:txBody>
          <a:bodyPr>
            <a:normAutofit/>
          </a:bodyPr>
          <a:lstStyle/>
          <a:p>
            <a:pPr marL="0" indent="0">
              <a:buNone/>
            </a:pPr>
            <a:r>
              <a:rPr lang="en-GB" sz="1400" b="1" i="1" dirty="0" smtClean="0"/>
              <a:t>2.1. </a:t>
            </a:r>
            <a:r>
              <a:rPr lang="en-GB" sz="1400" b="1" i="1" dirty="0" err="1" smtClean="0"/>
              <a:t>L’isolement</a:t>
            </a:r>
            <a:r>
              <a:rPr lang="en-GB" sz="1400" b="1" i="1" dirty="0" smtClean="0"/>
              <a:t> des </a:t>
            </a:r>
            <a:r>
              <a:rPr lang="en-GB" sz="1400" b="1" i="1" dirty="0" err="1" smtClean="0"/>
              <a:t>origines</a:t>
            </a:r>
            <a:endParaRPr lang="en-GB" sz="1400" b="1" i="1" dirty="0" smtClean="0"/>
          </a:p>
          <a:p>
            <a:pPr marL="0" indent="0"/>
            <a:r>
              <a:rPr lang="en-GB" sz="1400" b="1" i="1" dirty="0" smtClean="0"/>
              <a:t>  </a:t>
            </a:r>
            <a:r>
              <a:rPr lang="en-GB" sz="1400" dirty="0" smtClean="0"/>
              <a:t>Souvenirs de 14-18 </a:t>
            </a:r>
            <a:r>
              <a:rPr lang="en-GB" sz="1400" dirty="0" err="1" smtClean="0"/>
              <a:t>poussent</a:t>
            </a:r>
            <a:r>
              <a:rPr lang="en-GB" sz="1400" dirty="0" smtClean="0"/>
              <a:t> </a:t>
            </a:r>
            <a:r>
              <a:rPr lang="en-GB" sz="1400" dirty="0" err="1" smtClean="0"/>
              <a:t>certains</a:t>
            </a:r>
            <a:r>
              <a:rPr lang="en-GB" sz="1400" dirty="0" smtClean="0"/>
              <a:t> à </a:t>
            </a:r>
            <a:r>
              <a:rPr lang="en-GB" sz="1400" dirty="0" err="1" smtClean="0"/>
              <a:t>s’engager</a:t>
            </a:r>
            <a:r>
              <a:rPr lang="en-GB" sz="1400" dirty="0" smtClean="0"/>
              <a:t> </a:t>
            </a:r>
            <a:r>
              <a:rPr lang="en-GB" sz="1400" dirty="0" err="1" smtClean="0"/>
              <a:t>très</a:t>
            </a:r>
            <a:r>
              <a:rPr lang="en-GB" sz="1400" dirty="0" smtClean="0"/>
              <a:t> </a:t>
            </a:r>
            <a:r>
              <a:rPr lang="en-GB" sz="1400" dirty="0" err="1" smtClean="0"/>
              <a:t>tôt</a:t>
            </a:r>
            <a:endParaRPr lang="en-GB" sz="1400" dirty="0" smtClean="0"/>
          </a:p>
          <a:p>
            <a:pPr marL="0" indent="0"/>
            <a:r>
              <a:rPr lang="en-GB" sz="1400" dirty="0"/>
              <a:t> </a:t>
            </a:r>
            <a:r>
              <a:rPr lang="en-GB" sz="1400" dirty="0" smtClean="0"/>
              <a:t> </a:t>
            </a:r>
            <a:r>
              <a:rPr lang="en-GB" sz="1400" dirty="0" err="1" smtClean="0"/>
              <a:t>Mais</a:t>
            </a:r>
            <a:r>
              <a:rPr lang="en-GB" sz="1400" dirty="0" smtClean="0"/>
              <a:t> </a:t>
            </a:r>
            <a:r>
              <a:rPr lang="en-GB" sz="1400" dirty="0" err="1" smtClean="0"/>
              <a:t>Etat</a:t>
            </a:r>
            <a:r>
              <a:rPr lang="en-GB" sz="1400" dirty="0" smtClean="0"/>
              <a:t> aux traditions </a:t>
            </a:r>
            <a:r>
              <a:rPr lang="en-GB" sz="1400" dirty="0" err="1" smtClean="0"/>
              <a:t>démocratiques</a:t>
            </a:r>
            <a:r>
              <a:rPr lang="en-GB" sz="1400" dirty="0" smtClean="0"/>
              <a:t> </a:t>
            </a:r>
            <a:r>
              <a:rPr lang="en-GB" sz="1400" dirty="0" err="1" smtClean="0"/>
              <a:t>où</a:t>
            </a:r>
            <a:r>
              <a:rPr lang="en-GB" sz="1400" dirty="0" smtClean="0"/>
              <a:t> </a:t>
            </a:r>
            <a:r>
              <a:rPr lang="en-GB" sz="1400" dirty="0" err="1" smtClean="0"/>
              <a:t>ni</a:t>
            </a:r>
            <a:r>
              <a:rPr lang="en-GB" sz="1400" dirty="0" smtClean="0"/>
              <a:t> les </a:t>
            </a:r>
            <a:r>
              <a:rPr lang="en-GB" sz="1400" dirty="0" err="1" smtClean="0"/>
              <a:t>esprits</a:t>
            </a:r>
            <a:r>
              <a:rPr lang="en-GB" sz="1400" dirty="0" smtClean="0"/>
              <a:t>, </a:t>
            </a:r>
            <a:r>
              <a:rPr lang="en-GB" sz="1400" dirty="0" err="1" smtClean="0"/>
              <a:t>ni</a:t>
            </a:r>
            <a:r>
              <a:rPr lang="en-GB" sz="1400" dirty="0" smtClean="0"/>
              <a:t> les structures ne </a:t>
            </a:r>
            <a:r>
              <a:rPr lang="en-GB" sz="1400" dirty="0" err="1" smtClean="0"/>
              <a:t>sont</a:t>
            </a:r>
            <a:r>
              <a:rPr lang="en-GB" sz="1400" dirty="0" smtClean="0"/>
              <a:t> </a:t>
            </a:r>
            <a:r>
              <a:rPr lang="en-GB" sz="1400" dirty="0" err="1" smtClean="0"/>
              <a:t>prêts</a:t>
            </a:r>
            <a:r>
              <a:rPr lang="en-GB" sz="1400" dirty="0" smtClean="0"/>
              <a:t> à </a:t>
            </a:r>
            <a:r>
              <a:rPr lang="en-GB" sz="1400" dirty="0" err="1" smtClean="0"/>
              <a:t>s’organiser</a:t>
            </a:r>
            <a:r>
              <a:rPr lang="en-GB" sz="1400" dirty="0" smtClean="0"/>
              <a:t> </a:t>
            </a:r>
            <a:r>
              <a:rPr lang="en-GB" sz="1400" dirty="0" err="1" smtClean="0"/>
              <a:t>dans</a:t>
            </a:r>
            <a:r>
              <a:rPr lang="en-GB" sz="1400" dirty="0" smtClean="0"/>
              <a:t> </a:t>
            </a:r>
            <a:r>
              <a:rPr lang="en-GB" sz="1400" dirty="0" err="1" smtClean="0"/>
              <a:t>l’ombre</a:t>
            </a:r>
            <a:r>
              <a:rPr lang="en-GB" sz="1400" dirty="0" smtClean="0"/>
              <a:t> au </a:t>
            </a:r>
            <a:r>
              <a:rPr lang="en-GB" sz="1400" dirty="0" err="1" smtClean="0"/>
              <a:t>lendemain</a:t>
            </a:r>
            <a:r>
              <a:rPr lang="en-GB" sz="1400" dirty="0" smtClean="0"/>
              <a:t> de la </a:t>
            </a:r>
            <a:r>
              <a:rPr lang="en-GB" sz="1400" dirty="0" err="1" smtClean="0"/>
              <a:t>défaite</a:t>
            </a:r>
            <a:endParaRPr lang="en-GB" sz="1400" dirty="0" smtClean="0"/>
          </a:p>
          <a:p>
            <a:pPr marL="0" indent="0"/>
            <a:r>
              <a:rPr lang="en-GB" sz="1400" dirty="0"/>
              <a:t> </a:t>
            </a:r>
            <a:r>
              <a:rPr lang="en-GB" sz="1400" dirty="0" smtClean="0"/>
              <a:t> De </a:t>
            </a:r>
            <a:r>
              <a:rPr lang="en-GB" sz="1400" dirty="0"/>
              <a:t>longs </a:t>
            </a:r>
            <a:r>
              <a:rPr lang="en-GB" sz="1400" dirty="0" err="1"/>
              <a:t>mois</a:t>
            </a:r>
            <a:r>
              <a:rPr lang="en-GB" sz="1400" dirty="0"/>
              <a:t> </a:t>
            </a:r>
            <a:r>
              <a:rPr lang="en-GB" sz="1400" dirty="0" err="1"/>
              <a:t>sont</a:t>
            </a:r>
            <a:r>
              <a:rPr lang="en-GB" sz="1400" dirty="0"/>
              <a:t> </a:t>
            </a:r>
            <a:r>
              <a:rPr lang="en-GB" sz="1400" dirty="0" err="1"/>
              <a:t>nécessaires</a:t>
            </a:r>
            <a:r>
              <a:rPr lang="en-GB" sz="1400" dirty="0"/>
              <a:t> pour passer </a:t>
            </a:r>
            <a:r>
              <a:rPr lang="en-GB" sz="1400" dirty="0" err="1"/>
              <a:t>d’une</a:t>
            </a:r>
            <a:r>
              <a:rPr lang="en-GB" sz="1400" dirty="0"/>
              <a:t> résistance </a:t>
            </a:r>
            <a:r>
              <a:rPr lang="en-GB" sz="1400" dirty="0" err="1"/>
              <a:t>isolée</a:t>
            </a:r>
            <a:r>
              <a:rPr lang="en-GB" sz="1400" dirty="0"/>
              <a:t> et </a:t>
            </a:r>
            <a:r>
              <a:rPr lang="en-GB" sz="1400" dirty="0" err="1"/>
              <a:t>inorganisée</a:t>
            </a:r>
            <a:r>
              <a:rPr lang="en-GB" sz="1400" dirty="0"/>
              <a:t> à un </a:t>
            </a:r>
            <a:r>
              <a:rPr lang="en-GB" sz="1400" dirty="0" err="1" smtClean="0"/>
              <a:t>appareil</a:t>
            </a:r>
            <a:r>
              <a:rPr lang="en-GB" sz="1400" dirty="0" smtClean="0"/>
              <a:t> </a:t>
            </a:r>
            <a:r>
              <a:rPr lang="en-GB" sz="1400" dirty="0" err="1"/>
              <a:t>clandestin</a:t>
            </a:r>
            <a:r>
              <a:rPr lang="en-GB" sz="1400" dirty="0"/>
              <a:t> capable de </a:t>
            </a:r>
            <a:r>
              <a:rPr lang="en-GB" sz="1400" dirty="0" err="1"/>
              <a:t>mettre</a:t>
            </a:r>
            <a:r>
              <a:rPr lang="en-GB" sz="1400" dirty="0"/>
              <a:t> sur </a:t>
            </a:r>
            <a:r>
              <a:rPr lang="en-GB" sz="1400" dirty="0" smtClean="0"/>
              <a:t>pied </a:t>
            </a:r>
            <a:r>
              <a:rPr lang="en-GB" sz="1400" dirty="0"/>
              <a:t>des actions </a:t>
            </a:r>
            <a:r>
              <a:rPr lang="en-GB" sz="1400" dirty="0" err="1"/>
              <a:t>capables</a:t>
            </a:r>
            <a:r>
              <a:rPr lang="en-GB" sz="1400" dirty="0"/>
              <a:t> de </a:t>
            </a:r>
            <a:r>
              <a:rPr lang="en-GB" sz="1400" dirty="0" err="1"/>
              <a:t>gêner</a:t>
            </a:r>
            <a:r>
              <a:rPr lang="en-GB" sz="1400" dirty="0"/>
              <a:t> </a:t>
            </a:r>
            <a:r>
              <a:rPr lang="en-GB" sz="1400" dirty="0" err="1"/>
              <a:t>l’envahisseur</a:t>
            </a:r>
            <a:endParaRPr lang="en-GB" sz="1400" dirty="0"/>
          </a:p>
          <a:p>
            <a:pPr marL="0" indent="0">
              <a:buNone/>
            </a:pPr>
            <a:endParaRPr lang="en-GB" sz="2100" dirty="0" smtClean="0"/>
          </a:p>
          <a:p>
            <a:pPr marL="0" indent="0">
              <a:buNone/>
            </a:pPr>
            <a:r>
              <a:rPr lang="en-GB" sz="1400" b="1" i="1" dirty="0" smtClean="0"/>
              <a:t>2.2. Les </a:t>
            </a:r>
            <a:r>
              <a:rPr lang="en-GB" sz="1400" b="1" i="1" dirty="0" err="1" smtClean="0"/>
              <a:t>facteurs</a:t>
            </a:r>
            <a:r>
              <a:rPr lang="en-GB" sz="1400" b="1" i="1" dirty="0" smtClean="0"/>
              <a:t> </a:t>
            </a:r>
            <a:r>
              <a:rPr lang="en-GB" sz="1400" b="1" i="1" dirty="0" err="1" smtClean="0"/>
              <a:t>externes</a:t>
            </a:r>
            <a:r>
              <a:rPr lang="en-GB" sz="1400" b="1" i="1" dirty="0" smtClean="0"/>
              <a:t> : le </a:t>
            </a:r>
            <a:r>
              <a:rPr lang="en-GB" sz="1400" b="1" i="1" dirty="0" err="1" smtClean="0"/>
              <a:t>soutien</a:t>
            </a:r>
            <a:r>
              <a:rPr lang="en-GB" sz="1400" b="1" i="1" dirty="0" smtClean="0"/>
              <a:t> de </a:t>
            </a:r>
            <a:r>
              <a:rPr lang="en-GB" sz="1400" b="1" i="1" dirty="0" err="1" smtClean="0"/>
              <a:t>Londres</a:t>
            </a:r>
            <a:r>
              <a:rPr lang="en-GB" sz="1400" b="1" i="1" dirty="0" smtClean="0"/>
              <a:t> et la </a:t>
            </a:r>
            <a:r>
              <a:rPr lang="en-GB" sz="1400" b="1" i="1" dirty="0" err="1" smtClean="0"/>
              <a:t>marche</a:t>
            </a:r>
            <a:r>
              <a:rPr lang="en-GB" sz="1400" b="1" i="1" dirty="0" smtClean="0"/>
              <a:t> </a:t>
            </a:r>
            <a:r>
              <a:rPr lang="en-GB" sz="1400" b="1" i="1" dirty="0" err="1" smtClean="0"/>
              <a:t>vers</a:t>
            </a:r>
            <a:r>
              <a:rPr lang="en-GB" sz="1400" b="1" i="1" dirty="0" smtClean="0"/>
              <a:t> la </a:t>
            </a:r>
            <a:r>
              <a:rPr lang="en-GB" sz="1400" b="1" i="1" dirty="0" err="1" smtClean="0"/>
              <a:t>victoire</a:t>
            </a:r>
            <a:endParaRPr lang="en-GB" sz="1400" b="1" i="1" dirty="0" smtClean="0"/>
          </a:p>
          <a:p>
            <a:pPr marL="0" indent="0">
              <a:buNone/>
            </a:pPr>
            <a:r>
              <a:rPr lang="en-GB" sz="1400" i="1" dirty="0" smtClean="0"/>
              <a:t>-</a:t>
            </a:r>
            <a:r>
              <a:rPr lang="en-GB" sz="1400" i="1" dirty="0" err="1" smtClean="0"/>
              <a:t>L’aide</a:t>
            </a:r>
            <a:r>
              <a:rPr lang="en-GB" sz="1400" i="1" dirty="0" smtClean="0"/>
              <a:t> de </a:t>
            </a:r>
            <a:r>
              <a:rPr lang="en-GB" sz="1400" i="1" dirty="0" err="1" smtClean="0"/>
              <a:t>Londres</a:t>
            </a:r>
            <a:endParaRPr lang="en-GB" sz="1400" i="1" dirty="0" smtClean="0"/>
          </a:p>
          <a:p>
            <a:pPr marL="0" indent="0"/>
            <a:r>
              <a:rPr lang="en-GB" sz="1400" i="1" dirty="0"/>
              <a:t> </a:t>
            </a:r>
            <a:r>
              <a:rPr lang="en-GB" sz="1400" i="1" dirty="0" smtClean="0"/>
              <a:t> </a:t>
            </a:r>
            <a:r>
              <a:rPr lang="en-GB" sz="1400" dirty="0" err="1" smtClean="0"/>
              <a:t>Jusqu’à</a:t>
            </a:r>
            <a:r>
              <a:rPr lang="en-GB" sz="1400" dirty="0" smtClean="0"/>
              <a:t> </a:t>
            </a:r>
            <a:r>
              <a:rPr lang="en-GB" sz="1400" dirty="0" err="1" smtClean="0"/>
              <a:t>l’été</a:t>
            </a:r>
            <a:r>
              <a:rPr lang="en-GB" sz="1400" dirty="0" smtClean="0"/>
              <a:t> 1941, lent </a:t>
            </a:r>
            <a:r>
              <a:rPr lang="en-GB" sz="1400" dirty="0" err="1" smtClean="0"/>
              <a:t>démarrage</a:t>
            </a:r>
            <a:r>
              <a:rPr lang="en-GB" sz="1400" dirty="0" smtClean="0"/>
              <a:t>, </a:t>
            </a:r>
            <a:r>
              <a:rPr lang="en-GB" sz="1400" dirty="0" err="1" smtClean="0"/>
              <a:t>dû</a:t>
            </a:r>
            <a:r>
              <a:rPr lang="en-GB" sz="1400" dirty="0" smtClean="0"/>
              <a:t> aux </a:t>
            </a:r>
            <a:r>
              <a:rPr lang="en-GB" sz="1400" dirty="0" err="1" smtClean="0"/>
              <a:t>hésitations</a:t>
            </a:r>
            <a:r>
              <a:rPr lang="en-GB" sz="1400" dirty="0" smtClean="0"/>
              <a:t> des </a:t>
            </a:r>
            <a:r>
              <a:rPr lang="en-GB" sz="1400" dirty="0" err="1" smtClean="0"/>
              <a:t>autorités</a:t>
            </a:r>
            <a:r>
              <a:rPr lang="en-GB" sz="1400" dirty="0" smtClean="0"/>
              <a:t> </a:t>
            </a:r>
            <a:r>
              <a:rPr lang="en-GB" sz="1400" dirty="0" err="1" smtClean="0"/>
              <a:t>belges</a:t>
            </a:r>
            <a:endParaRPr lang="en-GB" sz="1400" dirty="0" smtClean="0"/>
          </a:p>
          <a:p>
            <a:pPr marL="0" indent="0"/>
            <a:r>
              <a:rPr lang="en-GB" sz="1400" dirty="0"/>
              <a:t> </a:t>
            </a:r>
            <a:r>
              <a:rPr lang="en-GB" sz="1400" dirty="0" smtClean="0"/>
              <a:t> A </a:t>
            </a:r>
            <a:r>
              <a:rPr lang="en-GB" sz="1400" dirty="0" err="1" smtClean="0"/>
              <a:t>l’été</a:t>
            </a:r>
            <a:r>
              <a:rPr lang="en-GB" sz="1400" dirty="0" smtClean="0"/>
              <a:t> 1942, graves dissensions entre services </a:t>
            </a:r>
            <a:r>
              <a:rPr lang="en-GB" sz="1400" dirty="0" err="1" smtClean="0"/>
              <a:t>militaires</a:t>
            </a:r>
            <a:r>
              <a:rPr lang="en-GB" sz="1400" dirty="0" smtClean="0"/>
              <a:t> et civils </a:t>
            </a:r>
            <a:r>
              <a:rPr lang="en-GB" sz="1400" dirty="0" err="1" smtClean="0"/>
              <a:t>belges</a:t>
            </a:r>
            <a:r>
              <a:rPr lang="en-GB" sz="1400" dirty="0" smtClean="0"/>
              <a:t> et </a:t>
            </a:r>
            <a:r>
              <a:rPr lang="en-GB" sz="1400" dirty="0" err="1" smtClean="0"/>
              <a:t>britanniques</a:t>
            </a:r>
            <a:endParaRPr lang="en-GB" sz="1400" dirty="0" smtClean="0"/>
          </a:p>
          <a:p>
            <a:pPr marL="0" indent="0"/>
            <a:r>
              <a:rPr lang="en-GB" sz="1400" dirty="0"/>
              <a:t> </a:t>
            </a:r>
            <a:r>
              <a:rPr lang="en-GB" sz="1400" dirty="0" smtClean="0"/>
              <a:t> 1943 : consolidation des </a:t>
            </a:r>
            <a:r>
              <a:rPr lang="en-GB" sz="1400" dirty="0" err="1" smtClean="0"/>
              <a:t>lignes</a:t>
            </a:r>
            <a:r>
              <a:rPr lang="en-GB" sz="1400" dirty="0" smtClean="0"/>
              <a:t> </a:t>
            </a:r>
            <a:r>
              <a:rPr lang="en-GB" sz="1400" dirty="0" err="1" smtClean="0"/>
              <a:t>d’évasion</a:t>
            </a:r>
            <a:r>
              <a:rPr lang="en-GB" sz="1400" dirty="0" smtClean="0"/>
              <a:t>, des services des </a:t>
            </a:r>
            <a:r>
              <a:rPr lang="en-GB" sz="1400" dirty="0" err="1" smtClean="0"/>
              <a:t>renseignements</a:t>
            </a:r>
            <a:r>
              <a:rPr lang="en-GB" sz="1400" dirty="0" smtClean="0"/>
              <a:t>, début de </a:t>
            </a:r>
            <a:r>
              <a:rPr lang="en-GB" sz="1400" dirty="0" err="1" smtClean="0"/>
              <a:t>l’organisation</a:t>
            </a:r>
            <a:r>
              <a:rPr lang="en-GB" sz="1400" dirty="0" smtClean="0"/>
              <a:t> de la résistance </a:t>
            </a:r>
            <a:r>
              <a:rPr lang="en-GB" sz="1400" dirty="0" err="1" smtClean="0"/>
              <a:t>militaire</a:t>
            </a:r>
            <a:endParaRPr lang="en-GB" sz="1400" dirty="0" smtClean="0"/>
          </a:p>
          <a:p>
            <a:pPr marL="0" indent="0"/>
            <a:r>
              <a:rPr lang="en-GB" sz="1400" dirty="0" smtClean="0"/>
              <a:t> </a:t>
            </a:r>
            <a:r>
              <a:rPr lang="en-GB" sz="1400" dirty="0"/>
              <a:t> </a:t>
            </a:r>
            <a:r>
              <a:rPr lang="en-GB" sz="1400" dirty="0" smtClean="0"/>
              <a:t>1944 : accentuation de </a:t>
            </a:r>
            <a:r>
              <a:rPr lang="en-GB" sz="1400" dirty="0" err="1" smtClean="0"/>
              <a:t>l’aide</a:t>
            </a:r>
            <a:r>
              <a:rPr lang="en-GB" sz="1400" dirty="0" smtClean="0"/>
              <a:t> </a:t>
            </a:r>
            <a:r>
              <a:rPr lang="en-GB" sz="1400" dirty="0" err="1" smtClean="0"/>
              <a:t>militaire</a:t>
            </a:r>
            <a:r>
              <a:rPr lang="en-GB" sz="1400" dirty="0" smtClean="0"/>
              <a:t>, </a:t>
            </a:r>
            <a:r>
              <a:rPr lang="en-GB" sz="1400" dirty="0" err="1" smtClean="0"/>
              <a:t>mais</a:t>
            </a:r>
            <a:r>
              <a:rPr lang="en-GB" sz="1400" dirty="0" smtClean="0"/>
              <a:t> </a:t>
            </a:r>
            <a:r>
              <a:rPr lang="en-GB" sz="1400" dirty="0" err="1" smtClean="0"/>
              <a:t>échec</a:t>
            </a:r>
            <a:r>
              <a:rPr lang="en-GB" sz="1400" dirty="0" smtClean="0"/>
              <a:t> du </a:t>
            </a:r>
            <a:r>
              <a:rPr lang="en-GB" sz="1400" dirty="0" err="1" smtClean="0"/>
              <a:t>Comité</a:t>
            </a:r>
            <a:r>
              <a:rPr lang="en-GB" sz="1400" dirty="0" smtClean="0"/>
              <a:t> national de coordination </a:t>
            </a:r>
            <a:r>
              <a:rPr lang="en-GB" sz="1400" dirty="0" err="1" smtClean="0"/>
              <a:t>mis</a:t>
            </a:r>
            <a:r>
              <a:rPr lang="en-GB" sz="1400" dirty="0" smtClean="0"/>
              <a:t> </a:t>
            </a:r>
            <a:r>
              <a:rPr lang="en-GB" sz="1400" dirty="0" err="1" smtClean="0"/>
              <a:t>en</a:t>
            </a:r>
            <a:r>
              <a:rPr lang="en-GB" sz="1400" dirty="0" smtClean="0"/>
              <a:t> place </a:t>
            </a:r>
            <a:r>
              <a:rPr lang="en-GB" sz="1400" dirty="0" err="1" smtClean="0"/>
              <a:t>depuis</a:t>
            </a:r>
            <a:r>
              <a:rPr lang="en-GB" sz="1400" dirty="0" smtClean="0"/>
              <a:t> </a:t>
            </a:r>
            <a:r>
              <a:rPr lang="en-GB" sz="1400" dirty="0" err="1" smtClean="0"/>
              <a:t>Londres</a:t>
            </a:r>
            <a:r>
              <a:rPr lang="en-GB" sz="1400" dirty="0" smtClean="0"/>
              <a:t>	</a:t>
            </a:r>
          </a:p>
          <a:p>
            <a:pPr marL="0" indent="0">
              <a:buNone/>
            </a:pPr>
            <a:r>
              <a:rPr lang="en-GB" sz="1400" i="1" dirty="0" smtClean="0"/>
              <a:t>-La </a:t>
            </a:r>
            <a:r>
              <a:rPr lang="en-GB" sz="1400" i="1" dirty="0" err="1"/>
              <a:t>défaite</a:t>
            </a:r>
            <a:r>
              <a:rPr lang="en-GB" sz="1400" i="1" dirty="0"/>
              <a:t> inexorable du </a:t>
            </a:r>
            <a:r>
              <a:rPr lang="en-GB" sz="1400" i="1" dirty="0" smtClean="0"/>
              <a:t>Reich</a:t>
            </a:r>
          </a:p>
          <a:p>
            <a:pPr marL="0" indent="0"/>
            <a:r>
              <a:rPr lang="en-GB" sz="1400" dirty="0" smtClean="0"/>
              <a:t> A </a:t>
            </a:r>
            <a:r>
              <a:rPr lang="en-GB" sz="1400" dirty="0" err="1"/>
              <a:t>partir</a:t>
            </a:r>
            <a:r>
              <a:rPr lang="en-GB" sz="1400" dirty="0"/>
              <a:t> de la fin 1942, divers </a:t>
            </a:r>
            <a:r>
              <a:rPr lang="en-GB" sz="1400" dirty="0" err="1"/>
              <a:t>évènements</a:t>
            </a:r>
            <a:r>
              <a:rPr lang="en-GB" sz="1400" dirty="0"/>
              <a:t> </a:t>
            </a:r>
            <a:r>
              <a:rPr lang="en-GB" sz="1400" dirty="0" err="1"/>
              <a:t>annoncent</a:t>
            </a:r>
            <a:r>
              <a:rPr lang="en-GB" sz="1400" dirty="0"/>
              <a:t> la fin </a:t>
            </a:r>
            <a:r>
              <a:rPr lang="en-GB" sz="1400" dirty="0" err="1"/>
              <a:t>prochaine</a:t>
            </a:r>
            <a:r>
              <a:rPr lang="en-GB" sz="1400" dirty="0"/>
              <a:t> du </a:t>
            </a:r>
            <a:r>
              <a:rPr lang="en-GB" sz="1400" dirty="0" err="1"/>
              <a:t>IIIe</a:t>
            </a:r>
            <a:r>
              <a:rPr lang="en-GB" sz="1400" dirty="0"/>
              <a:t> Reich et </a:t>
            </a:r>
            <a:r>
              <a:rPr lang="en-GB" sz="1400" dirty="0" err="1"/>
              <a:t>favorisent</a:t>
            </a:r>
            <a:r>
              <a:rPr lang="en-GB" sz="1400" dirty="0"/>
              <a:t> les </a:t>
            </a:r>
            <a:r>
              <a:rPr lang="en-GB" sz="1400" dirty="0" smtClean="0"/>
              <a:t> </a:t>
            </a:r>
            <a:r>
              <a:rPr lang="en-GB" sz="1400" dirty="0" err="1" smtClean="0"/>
              <a:t>adhésions</a:t>
            </a:r>
            <a:r>
              <a:rPr lang="en-GB" sz="1400" dirty="0" smtClean="0"/>
              <a:t> </a:t>
            </a:r>
            <a:r>
              <a:rPr lang="en-GB" sz="1400" dirty="0"/>
              <a:t>aux organisations </a:t>
            </a:r>
            <a:r>
              <a:rPr lang="en-GB" sz="1400" dirty="0" err="1"/>
              <a:t>clandestines</a:t>
            </a:r>
            <a:r>
              <a:rPr lang="en-GB" sz="1400" dirty="0"/>
              <a:t> : </a:t>
            </a:r>
            <a:r>
              <a:rPr lang="en-GB" sz="1400" dirty="0" err="1"/>
              <a:t>victoire</a:t>
            </a:r>
            <a:r>
              <a:rPr lang="en-GB" sz="1400" dirty="0"/>
              <a:t> </a:t>
            </a:r>
            <a:r>
              <a:rPr lang="en-GB" sz="1400" dirty="0" err="1"/>
              <a:t>russe</a:t>
            </a:r>
            <a:r>
              <a:rPr lang="en-GB" sz="1400" dirty="0"/>
              <a:t> à Stalingrad (début 1943); capitulation </a:t>
            </a:r>
            <a:r>
              <a:rPr lang="en-GB" sz="1400" dirty="0" err="1"/>
              <a:t>italienne</a:t>
            </a:r>
            <a:r>
              <a:rPr lang="en-GB" sz="1400" dirty="0"/>
              <a:t> (</a:t>
            </a:r>
            <a:r>
              <a:rPr lang="en-GB" sz="1400" dirty="0" err="1"/>
              <a:t>été</a:t>
            </a:r>
            <a:r>
              <a:rPr lang="en-GB" sz="1400" dirty="0"/>
              <a:t> 1943) et surtout </a:t>
            </a:r>
            <a:r>
              <a:rPr lang="en-GB" sz="1400" dirty="0" err="1"/>
              <a:t>débarquement</a:t>
            </a:r>
            <a:r>
              <a:rPr lang="en-GB" sz="1400" dirty="0"/>
              <a:t> </a:t>
            </a:r>
            <a:r>
              <a:rPr lang="en-GB" sz="1400" dirty="0" err="1"/>
              <a:t>en</a:t>
            </a:r>
            <a:r>
              <a:rPr lang="en-GB" sz="1400" dirty="0"/>
              <a:t> </a:t>
            </a:r>
            <a:r>
              <a:rPr lang="en-GB" sz="1400" dirty="0" err="1"/>
              <a:t>Normandie</a:t>
            </a:r>
            <a:r>
              <a:rPr lang="en-GB" sz="1400" dirty="0"/>
              <a:t> (</a:t>
            </a:r>
            <a:r>
              <a:rPr lang="en-GB" sz="1400" dirty="0" err="1"/>
              <a:t>juin</a:t>
            </a:r>
            <a:r>
              <a:rPr lang="en-GB" sz="1400" dirty="0"/>
              <a:t> 1944)</a:t>
            </a:r>
          </a:p>
          <a:p>
            <a:pPr marL="0" indent="0"/>
            <a:endParaRPr lang="en-GB" sz="1500" dirty="0"/>
          </a:p>
          <a:p>
            <a:pPr marL="0" indent="0"/>
            <a:endParaRPr lang="en-GB" sz="2100" dirty="0" smtClean="0"/>
          </a:p>
          <a:p>
            <a:pPr marL="0" indent="0"/>
            <a:endParaRPr lang="en-GB" sz="2100" dirty="0" smtClean="0"/>
          </a:p>
          <a:p>
            <a:pPr marL="0" indent="0">
              <a:buNone/>
            </a:pPr>
            <a:endParaRPr lang="en-GB" sz="2100" b="1" i="1" dirty="0" smtClean="0"/>
          </a:p>
          <a:p>
            <a:pPr marL="0" indent="0">
              <a:buNone/>
            </a:pPr>
            <a:endParaRPr lang="en-GB" sz="2100" b="1" i="1" dirty="0" smtClean="0"/>
          </a:p>
          <a:p>
            <a:pPr marL="0" indent="0"/>
            <a:endParaRPr lang="en-GB" sz="2000" b="1" i="1" dirty="0"/>
          </a:p>
          <a:p>
            <a:pPr marL="0" indent="0"/>
            <a:endParaRPr lang="en-GB" sz="2100" dirty="0"/>
          </a:p>
          <a:p>
            <a:pPr marL="0" indent="0"/>
            <a:endParaRPr lang="en-GB" sz="2000" b="1" i="1" dirty="0" smtClean="0"/>
          </a:p>
          <a:p>
            <a:pPr marL="0" indent="0">
              <a:buNone/>
            </a:pPr>
            <a:endParaRPr lang="en-GB" dirty="0"/>
          </a:p>
          <a:p>
            <a:pPr marL="514350" indent="-514350">
              <a:buFont typeface="+mj-lt"/>
              <a:buAutoNum type="arabicPeriod"/>
            </a:pPr>
            <a:endParaRPr lang="en-GB" dirty="0"/>
          </a:p>
          <a:p>
            <a:endParaRPr lang="en-GB" dirty="0"/>
          </a:p>
          <a:p>
            <a:endParaRPr lang="en-GB" dirty="0"/>
          </a:p>
        </p:txBody>
      </p:sp>
    </p:spTree>
    <p:extLst>
      <p:ext uri="{BB962C8B-B14F-4D97-AF65-F5344CB8AC3E}">
        <p14:creationId xmlns:p14="http://schemas.microsoft.com/office/powerpoint/2010/main" val="143227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fade">
                                      <p:cBhvr>
                                        <p:cTn id="6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836712"/>
            <a:ext cx="8229600" cy="5328592"/>
          </a:xfrm>
        </p:spPr>
        <p:txBody>
          <a:bodyPr>
            <a:normAutofit/>
          </a:bodyPr>
          <a:lstStyle/>
          <a:p>
            <a:pPr marL="0" indent="0">
              <a:buNone/>
            </a:pPr>
            <a:r>
              <a:rPr lang="en-GB" sz="1400" b="1" i="1" dirty="0" smtClean="0"/>
              <a:t>2.3. Les </a:t>
            </a:r>
            <a:r>
              <a:rPr lang="en-GB" sz="1400" b="1" i="1" dirty="0" err="1" smtClean="0"/>
              <a:t>facteurs</a:t>
            </a:r>
            <a:r>
              <a:rPr lang="en-GB" sz="1400" b="1" i="1" dirty="0" smtClean="0"/>
              <a:t> </a:t>
            </a:r>
            <a:r>
              <a:rPr lang="en-GB" sz="1400" b="1" i="1" dirty="0" err="1" smtClean="0"/>
              <a:t>internes</a:t>
            </a:r>
            <a:r>
              <a:rPr lang="en-GB" sz="1400" b="1" i="1" dirty="0" smtClean="0"/>
              <a:t> : </a:t>
            </a:r>
            <a:r>
              <a:rPr lang="en-GB" sz="1400" b="1" i="1" dirty="0" err="1" smtClean="0"/>
              <a:t>persécution</a:t>
            </a:r>
            <a:r>
              <a:rPr lang="en-GB" sz="1400" b="1" i="1" dirty="0" smtClean="0"/>
              <a:t> des </a:t>
            </a:r>
            <a:r>
              <a:rPr lang="en-GB" sz="1400" b="1" i="1" dirty="0" err="1" smtClean="0"/>
              <a:t>Juifs</a:t>
            </a:r>
            <a:r>
              <a:rPr lang="en-GB" sz="1400" b="1" i="1" dirty="0" smtClean="0"/>
              <a:t>, travail </a:t>
            </a:r>
            <a:r>
              <a:rPr lang="en-GB" sz="1400" b="1" i="1" dirty="0" err="1" smtClean="0"/>
              <a:t>obligatoire</a:t>
            </a:r>
            <a:r>
              <a:rPr lang="en-GB" sz="1400" b="1" i="1" dirty="0" smtClean="0"/>
              <a:t> et </a:t>
            </a:r>
            <a:r>
              <a:rPr lang="en-GB" sz="1400" b="1" i="1" dirty="0" err="1" smtClean="0"/>
              <a:t>répression</a:t>
            </a:r>
            <a:endParaRPr lang="en-GB" sz="1400" b="1" i="1" dirty="0" smtClean="0"/>
          </a:p>
          <a:p>
            <a:pPr marL="0" indent="0">
              <a:buNone/>
            </a:pPr>
            <a:endParaRPr lang="en-GB" sz="1400" i="1" dirty="0" smtClean="0"/>
          </a:p>
          <a:p>
            <a:pPr marL="0" indent="0">
              <a:buNone/>
            </a:pPr>
            <a:r>
              <a:rPr lang="en-GB" sz="1400" b="1" i="1" dirty="0" smtClean="0"/>
              <a:t>La </a:t>
            </a:r>
            <a:r>
              <a:rPr lang="en-GB" sz="1400" b="1" i="1" dirty="0" err="1" smtClean="0"/>
              <a:t>persécution</a:t>
            </a:r>
            <a:r>
              <a:rPr lang="en-GB" sz="1400" b="1" i="1" dirty="0" smtClean="0"/>
              <a:t> des </a:t>
            </a:r>
            <a:r>
              <a:rPr lang="en-GB" sz="1400" b="1" i="1" dirty="0" err="1" smtClean="0"/>
              <a:t>Juifs</a:t>
            </a:r>
            <a:endParaRPr lang="en-GB" sz="1400" b="1" i="1" dirty="0" smtClean="0"/>
          </a:p>
          <a:p>
            <a:pPr marL="0" indent="0"/>
            <a:r>
              <a:rPr lang="en-GB" sz="1400" i="1" dirty="0"/>
              <a:t> </a:t>
            </a:r>
            <a:r>
              <a:rPr lang="en-GB" sz="1400" dirty="0" smtClean="0"/>
              <a:t>Certain </a:t>
            </a:r>
            <a:r>
              <a:rPr lang="en-GB" sz="1400" dirty="0" err="1" smtClean="0"/>
              <a:t>frémissement</a:t>
            </a:r>
            <a:r>
              <a:rPr lang="en-GB" sz="1400" dirty="0" smtClean="0"/>
              <a:t> après </a:t>
            </a:r>
            <a:r>
              <a:rPr lang="en-GB" sz="1400" dirty="0" err="1" smtClean="0"/>
              <a:t>l’instauration</a:t>
            </a:r>
            <a:r>
              <a:rPr lang="en-GB" sz="1400" dirty="0" smtClean="0"/>
              <a:t> de </a:t>
            </a:r>
            <a:r>
              <a:rPr lang="en-GB" sz="1400" dirty="0" err="1" smtClean="0"/>
              <a:t>l’étoile</a:t>
            </a:r>
            <a:r>
              <a:rPr lang="en-GB" sz="1400" dirty="0" smtClean="0"/>
              <a:t> de David (</a:t>
            </a:r>
            <a:r>
              <a:rPr lang="en-GB" sz="1400" dirty="0" err="1" smtClean="0"/>
              <a:t>juin</a:t>
            </a:r>
            <a:r>
              <a:rPr lang="en-GB" sz="1400" dirty="0" smtClean="0"/>
              <a:t> 1942) et </a:t>
            </a:r>
            <a:r>
              <a:rPr lang="en-GB" sz="1400" dirty="0" err="1" smtClean="0"/>
              <a:t>leur</a:t>
            </a:r>
            <a:r>
              <a:rPr lang="en-GB" sz="1400" dirty="0" smtClean="0"/>
              <a:t> </a:t>
            </a:r>
            <a:r>
              <a:rPr lang="en-GB" sz="1400" dirty="0" err="1" smtClean="0"/>
              <a:t>déportation</a:t>
            </a:r>
            <a:r>
              <a:rPr lang="en-GB" sz="1400" dirty="0" smtClean="0"/>
              <a:t> (</a:t>
            </a:r>
            <a:r>
              <a:rPr lang="en-GB" sz="1400" dirty="0" err="1" smtClean="0"/>
              <a:t>été</a:t>
            </a:r>
            <a:r>
              <a:rPr lang="en-GB" sz="1400" dirty="0" smtClean="0"/>
              <a:t> 1942)</a:t>
            </a:r>
          </a:p>
          <a:p>
            <a:pPr marL="0" indent="0"/>
            <a:r>
              <a:rPr lang="en-GB" sz="1400" dirty="0" smtClean="0"/>
              <a:t> </a:t>
            </a:r>
            <a:r>
              <a:rPr lang="en-GB" sz="1400" dirty="0" err="1" smtClean="0"/>
              <a:t>Mais</a:t>
            </a:r>
            <a:r>
              <a:rPr lang="en-GB" sz="1400" dirty="0" smtClean="0"/>
              <a:t> concentration </a:t>
            </a:r>
            <a:r>
              <a:rPr lang="en-GB" sz="1400" dirty="0" err="1" smtClean="0"/>
              <a:t>dans</a:t>
            </a:r>
            <a:r>
              <a:rPr lang="en-GB" sz="1400" dirty="0" smtClean="0"/>
              <a:t> 4 </a:t>
            </a:r>
            <a:r>
              <a:rPr lang="en-GB" sz="1400" dirty="0" err="1" smtClean="0"/>
              <a:t>villes</a:t>
            </a:r>
            <a:r>
              <a:rPr lang="en-GB" sz="1400" dirty="0" smtClean="0"/>
              <a:t> du pays + </a:t>
            </a:r>
            <a:r>
              <a:rPr lang="en-GB" sz="1400" dirty="0" err="1" smtClean="0"/>
              <a:t>faible</a:t>
            </a:r>
            <a:r>
              <a:rPr lang="en-GB" sz="1400" dirty="0" smtClean="0"/>
              <a:t> </a:t>
            </a:r>
            <a:r>
              <a:rPr lang="en-GB" sz="1400" dirty="0" err="1" smtClean="0"/>
              <a:t>poids</a:t>
            </a:r>
            <a:r>
              <a:rPr lang="en-GB" sz="1400" dirty="0" smtClean="0"/>
              <a:t> </a:t>
            </a:r>
            <a:r>
              <a:rPr lang="en-GB" sz="1400" dirty="0" err="1" smtClean="0"/>
              <a:t>dans</a:t>
            </a:r>
            <a:r>
              <a:rPr lang="en-GB" sz="1400" dirty="0" smtClean="0"/>
              <a:t> la </a:t>
            </a:r>
            <a:r>
              <a:rPr lang="en-GB" sz="1400" dirty="0" err="1" smtClean="0"/>
              <a:t>société</a:t>
            </a:r>
            <a:r>
              <a:rPr lang="en-GB" sz="1400" dirty="0" smtClean="0"/>
              <a:t> </a:t>
            </a:r>
            <a:r>
              <a:rPr lang="fr-BE" sz="1400" dirty="0" smtClean="0"/>
              <a:t>→ relativement peu de réactions</a:t>
            </a:r>
          </a:p>
          <a:p>
            <a:pPr marL="0" indent="0"/>
            <a:endParaRPr lang="en-GB" sz="1800" dirty="0" smtClean="0"/>
          </a:p>
          <a:p>
            <a:pPr marL="0" indent="0">
              <a:buNone/>
            </a:pPr>
            <a:r>
              <a:rPr lang="en-GB" sz="1400" b="1" i="1" dirty="0" smtClean="0"/>
              <a:t>Le travail </a:t>
            </a:r>
            <a:r>
              <a:rPr lang="en-GB" sz="1400" b="1" i="1" dirty="0" err="1" smtClean="0"/>
              <a:t>obligatoire</a:t>
            </a:r>
            <a:r>
              <a:rPr lang="en-GB" sz="1400" b="1" i="1" dirty="0" smtClean="0"/>
              <a:t> en </a:t>
            </a:r>
            <a:r>
              <a:rPr lang="en-GB" sz="1400" b="1" i="1" dirty="0" err="1" smtClean="0"/>
              <a:t>Allemagne</a:t>
            </a:r>
            <a:endParaRPr lang="en-GB" sz="1400" b="1" i="1" dirty="0" smtClean="0"/>
          </a:p>
          <a:p>
            <a:pPr marL="0" indent="0"/>
            <a:r>
              <a:rPr lang="en-GB" sz="1400" i="1" dirty="0"/>
              <a:t> </a:t>
            </a:r>
            <a:r>
              <a:rPr lang="en-GB" sz="1400" i="1" dirty="0" smtClean="0"/>
              <a:t> </a:t>
            </a:r>
            <a:r>
              <a:rPr lang="en-GB" sz="1400" dirty="0" err="1" smtClean="0"/>
              <a:t>Instauré</a:t>
            </a:r>
            <a:r>
              <a:rPr lang="en-GB" sz="1400" dirty="0" smtClean="0"/>
              <a:t> en </a:t>
            </a:r>
            <a:r>
              <a:rPr lang="en-GB" sz="1400" dirty="0" err="1" smtClean="0"/>
              <a:t>octobre</a:t>
            </a:r>
            <a:r>
              <a:rPr lang="en-GB" sz="1400" dirty="0" smtClean="0"/>
              <a:t> 1942 : </a:t>
            </a:r>
            <a:r>
              <a:rPr lang="en-GB" sz="1400" dirty="0" err="1" smtClean="0"/>
              <a:t>onde</a:t>
            </a:r>
            <a:r>
              <a:rPr lang="en-GB" sz="1400" dirty="0" smtClean="0"/>
              <a:t> de choc de </a:t>
            </a:r>
            <a:r>
              <a:rPr lang="en-GB" sz="1400" dirty="0" err="1" smtClean="0"/>
              <a:t>grande</a:t>
            </a:r>
            <a:r>
              <a:rPr lang="en-GB" sz="1400" dirty="0" smtClean="0"/>
              <a:t> </a:t>
            </a:r>
            <a:r>
              <a:rPr lang="en-GB" sz="1400" dirty="0" err="1" smtClean="0"/>
              <a:t>ampleur</a:t>
            </a:r>
            <a:endParaRPr lang="en-GB" sz="1400" dirty="0" smtClean="0"/>
          </a:p>
          <a:p>
            <a:pPr marL="0" indent="0"/>
            <a:r>
              <a:rPr lang="en-GB" sz="1400" i="1" dirty="0"/>
              <a:t> </a:t>
            </a:r>
            <a:r>
              <a:rPr lang="en-GB" sz="1400" i="1" dirty="0" smtClean="0"/>
              <a:t> </a:t>
            </a:r>
            <a:r>
              <a:rPr lang="en-GB" sz="1400" dirty="0" smtClean="0"/>
              <a:t>Après </a:t>
            </a:r>
            <a:r>
              <a:rPr lang="en-GB" sz="1400" dirty="0" err="1" smtClean="0"/>
              <a:t>quelques</a:t>
            </a:r>
            <a:r>
              <a:rPr lang="en-GB" sz="1400" dirty="0" smtClean="0"/>
              <a:t> </a:t>
            </a:r>
            <a:r>
              <a:rPr lang="en-GB" sz="1400" dirty="0" err="1" smtClean="0"/>
              <a:t>mois</a:t>
            </a:r>
            <a:r>
              <a:rPr lang="en-GB" sz="1400" dirty="0" smtClean="0"/>
              <a:t>, </a:t>
            </a:r>
            <a:r>
              <a:rPr lang="en-GB" sz="1400" dirty="0" err="1" smtClean="0"/>
              <a:t>vaste</a:t>
            </a:r>
            <a:r>
              <a:rPr lang="en-GB" sz="1400" dirty="0" smtClean="0"/>
              <a:t>  </a:t>
            </a:r>
            <a:r>
              <a:rPr lang="en-GB" sz="1400" dirty="0" err="1" smtClean="0"/>
              <a:t>mouvement</a:t>
            </a:r>
            <a:r>
              <a:rPr lang="en-GB" sz="1400" dirty="0" smtClean="0"/>
              <a:t> de résistance </a:t>
            </a:r>
            <a:r>
              <a:rPr lang="en-GB" sz="1400" dirty="0" err="1" smtClean="0"/>
              <a:t>civile</a:t>
            </a:r>
            <a:r>
              <a:rPr lang="en-GB" sz="1400" dirty="0" smtClean="0"/>
              <a:t>, </a:t>
            </a:r>
            <a:r>
              <a:rPr lang="en-GB" sz="1400" dirty="0" err="1" smtClean="0"/>
              <a:t>organisé</a:t>
            </a:r>
            <a:r>
              <a:rPr lang="en-GB" sz="1400" dirty="0" smtClean="0"/>
              <a:t> en </a:t>
            </a:r>
            <a:r>
              <a:rPr lang="en-GB" sz="1400" dirty="0" err="1" smtClean="0"/>
              <a:t>particulier</a:t>
            </a:r>
            <a:r>
              <a:rPr lang="en-GB" sz="1400" dirty="0" smtClean="0"/>
              <a:t> par le FI. Son but : </a:t>
            </a:r>
            <a:r>
              <a:rPr lang="en-GB" sz="1400" dirty="0" err="1" smtClean="0"/>
              <a:t>pousser</a:t>
            </a:r>
            <a:r>
              <a:rPr lang="en-GB" sz="1400" dirty="0" smtClean="0"/>
              <a:t> les </a:t>
            </a:r>
            <a:r>
              <a:rPr lang="en-GB" sz="1400" dirty="0" err="1" smtClean="0"/>
              <a:t>principales</a:t>
            </a:r>
            <a:r>
              <a:rPr lang="en-GB" sz="1400" dirty="0" smtClean="0"/>
              <a:t> </a:t>
            </a:r>
            <a:r>
              <a:rPr lang="en-GB" sz="1400" dirty="0" err="1" smtClean="0"/>
              <a:t>victimes</a:t>
            </a:r>
            <a:r>
              <a:rPr lang="en-GB" sz="1400" dirty="0" smtClean="0"/>
              <a:t> à </a:t>
            </a:r>
            <a:r>
              <a:rPr lang="en-GB" sz="1400" dirty="0" err="1" smtClean="0"/>
              <a:t>partir</a:t>
            </a:r>
            <a:r>
              <a:rPr lang="en-GB" sz="1400" dirty="0" smtClean="0"/>
              <a:t> du </a:t>
            </a:r>
            <a:r>
              <a:rPr lang="en-GB" sz="1400" dirty="0" err="1" smtClean="0"/>
              <a:t>printemps</a:t>
            </a:r>
            <a:r>
              <a:rPr lang="en-GB" sz="1400" dirty="0" smtClean="0"/>
              <a:t> 1943, </a:t>
            </a:r>
            <a:r>
              <a:rPr lang="en-GB" sz="1400" dirty="0" err="1" smtClean="0"/>
              <a:t>soit</a:t>
            </a:r>
            <a:r>
              <a:rPr lang="en-GB" sz="1400" dirty="0" smtClean="0"/>
              <a:t> les </a:t>
            </a:r>
            <a:r>
              <a:rPr lang="en-GB" sz="1400" dirty="0" err="1" smtClean="0"/>
              <a:t>jeunes</a:t>
            </a:r>
            <a:r>
              <a:rPr lang="en-GB" sz="1400" dirty="0" smtClean="0"/>
              <a:t> hommes, à se </a:t>
            </a:r>
            <a:r>
              <a:rPr lang="en-GB" sz="1400" dirty="0" err="1" smtClean="0"/>
              <a:t>cacher</a:t>
            </a:r>
            <a:r>
              <a:rPr lang="en-GB" sz="1400" dirty="0" smtClean="0"/>
              <a:t> et </a:t>
            </a:r>
            <a:r>
              <a:rPr lang="en-GB" sz="1400" dirty="0" err="1" smtClean="0"/>
              <a:t>leur</a:t>
            </a:r>
            <a:r>
              <a:rPr lang="en-GB" sz="1400" dirty="0" smtClean="0"/>
              <a:t> </a:t>
            </a:r>
            <a:r>
              <a:rPr lang="en-GB" sz="1400" dirty="0" err="1" smtClean="0"/>
              <a:t>fournir</a:t>
            </a:r>
            <a:r>
              <a:rPr lang="en-GB" sz="1400" dirty="0" smtClean="0"/>
              <a:t> un </a:t>
            </a:r>
            <a:r>
              <a:rPr lang="en-GB" sz="1400" dirty="0" err="1" smtClean="0"/>
              <a:t>soutien</a:t>
            </a:r>
            <a:r>
              <a:rPr lang="en-GB" sz="1400" dirty="0" smtClean="0"/>
              <a:t> </a:t>
            </a:r>
            <a:r>
              <a:rPr lang="en-GB" sz="1400" dirty="0" err="1" smtClean="0"/>
              <a:t>matériel</a:t>
            </a:r>
            <a:endParaRPr lang="en-GB" sz="1400" dirty="0" smtClean="0"/>
          </a:p>
          <a:p>
            <a:pPr marL="0" indent="0"/>
            <a:r>
              <a:rPr lang="en-GB" sz="1400" dirty="0"/>
              <a:t> </a:t>
            </a:r>
            <a:r>
              <a:rPr lang="en-GB" sz="1400" dirty="0" smtClean="0"/>
              <a:t>  </a:t>
            </a:r>
            <a:r>
              <a:rPr lang="en-GB" sz="1400" dirty="0" err="1" smtClean="0"/>
              <a:t>Intégration</a:t>
            </a:r>
            <a:r>
              <a:rPr lang="en-GB" sz="1400" dirty="0" smtClean="0"/>
              <a:t> de </a:t>
            </a:r>
            <a:r>
              <a:rPr lang="en-GB" sz="1400" dirty="0" err="1" smtClean="0"/>
              <a:t>certains</a:t>
            </a:r>
            <a:r>
              <a:rPr lang="en-GB" sz="1400" dirty="0" smtClean="0"/>
              <a:t> </a:t>
            </a:r>
            <a:r>
              <a:rPr lang="en-GB" sz="1400" dirty="0" err="1" smtClean="0"/>
              <a:t>réfractaires</a:t>
            </a:r>
            <a:r>
              <a:rPr lang="en-GB" sz="1400" dirty="0" smtClean="0"/>
              <a:t> </a:t>
            </a:r>
            <a:r>
              <a:rPr lang="en-GB" sz="1400" dirty="0" err="1" smtClean="0"/>
              <a:t>dans</a:t>
            </a:r>
            <a:r>
              <a:rPr lang="en-GB" sz="1400" dirty="0" smtClean="0"/>
              <a:t> les structures </a:t>
            </a:r>
            <a:r>
              <a:rPr lang="en-GB" sz="1400" dirty="0" err="1" smtClean="0"/>
              <a:t>clandestines</a:t>
            </a:r>
            <a:r>
              <a:rPr lang="en-GB" sz="1400" dirty="0" smtClean="0"/>
              <a:t> et surtout </a:t>
            </a:r>
            <a:r>
              <a:rPr lang="en-GB" sz="1400" dirty="0" err="1" smtClean="0"/>
              <a:t>somme</a:t>
            </a:r>
            <a:r>
              <a:rPr lang="en-GB" sz="1400" dirty="0" smtClean="0"/>
              <a:t> de </a:t>
            </a:r>
            <a:r>
              <a:rPr lang="en-GB" sz="1400" dirty="0" err="1" smtClean="0"/>
              <a:t>complicités</a:t>
            </a:r>
            <a:r>
              <a:rPr lang="en-GB" sz="1400" dirty="0" smtClean="0"/>
              <a:t> </a:t>
            </a:r>
            <a:r>
              <a:rPr lang="en-GB" sz="1400" dirty="0" err="1" smtClean="0"/>
              <a:t>nécessaires</a:t>
            </a:r>
            <a:r>
              <a:rPr lang="en-GB" sz="1400" dirty="0" smtClean="0"/>
              <a:t> pour aider les </a:t>
            </a:r>
            <a:r>
              <a:rPr lang="en-GB" sz="1400" dirty="0" err="1" smtClean="0"/>
              <a:t>dizaines</a:t>
            </a:r>
            <a:r>
              <a:rPr lang="en-GB" sz="1400" dirty="0" smtClean="0"/>
              <a:t> de </a:t>
            </a:r>
            <a:r>
              <a:rPr lang="en-GB" sz="1400" dirty="0" err="1" smtClean="0"/>
              <a:t>milliers</a:t>
            </a:r>
            <a:r>
              <a:rPr lang="en-GB" sz="1400" dirty="0" smtClean="0"/>
              <a:t> de </a:t>
            </a:r>
            <a:r>
              <a:rPr lang="en-GB" sz="1400" dirty="0" err="1" smtClean="0"/>
              <a:t>proscrits</a:t>
            </a:r>
            <a:r>
              <a:rPr lang="en-GB" sz="1400" dirty="0" smtClean="0"/>
              <a:t> </a:t>
            </a:r>
            <a:r>
              <a:rPr lang="en-GB" sz="1400" dirty="0" err="1" smtClean="0"/>
              <a:t>élargissent</a:t>
            </a:r>
            <a:r>
              <a:rPr lang="en-GB" sz="1400" dirty="0" smtClean="0"/>
              <a:t> la base </a:t>
            </a:r>
            <a:r>
              <a:rPr lang="en-GB" sz="1400" dirty="0" err="1" smtClean="0"/>
              <a:t>résistante</a:t>
            </a:r>
            <a:r>
              <a:rPr lang="en-GB" sz="1400" dirty="0" smtClean="0"/>
              <a:t>, qui se </a:t>
            </a:r>
            <a:r>
              <a:rPr lang="en-GB" sz="1400" dirty="0" err="1" smtClean="0"/>
              <a:t>répand</a:t>
            </a:r>
            <a:r>
              <a:rPr lang="en-GB" sz="1400" dirty="0" smtClean="0"/>
              <a:t> </a:t>
            </a:r>
            <a:r>
              <a:rPr lang="en-GB" sz="1400" dirty="0" err="1" smtClean="0"/>
              <a:t>désormais</a:t>
            </a:r>
            <a:r>
              <a:rPr lang="en-GB" sz="1400" dirty="0" smtClean="0"/>
              <a:t> à la </a:t>
            </a:r>
            <a:r>
              <a:rPr lang="en-GB" sz="1400" dirty="0" err="1" smtClean="0"/>
              <a:t>campagne</a:t>
            </a:r>
            <a:endParaRPr lang="en-GB" sz="1400" dirty="0" smtClean="0"/>
          </a:p>
          <a:p>
            <a:pPr marL="0" indent="0"/>
            <a:endParaRPr lang="en-GB" sz="1800" dirty="0" smtClean="0"/>
          </a:p>
          <a:p>
            <a:pPr marL="0" indent="0">
              <a:buNone/>
            </a:pPr>
            <a:r>
              <a:rPr lang="en-GB" sz="1400" b="1" i="1" dirty="0" smtClean="0"/>
              <a:t>Le </a:t>
            </a:r>
            <a:r>
              <a:rPr lang="en-GB" sz="1400" b="1" i="1" dirty="0" err="1" smtClean="0"/>
              <a:t>durcissement</a:t>
            </a:r>
            <a:r>
              <a:rPr lang="en-GB" sz="1400" b="1" i="1" dirty="0" smtClean="0"/>
              <a:t> de la </a:t>
            </a:r>
            <a:r>
              <a:rPr lang="en-GB" sz="1400" b="1" i="1" dirty="0" err="1" smtClean="0"/>
              <a:t>répression</a:t>
            </a:r>
            <a:endParaRPr lang="en-GB" sz="1400" b="1" i="1" dirty="0" smtClean="0"/>
          </a:p>
          <a:p>
            <a:pPr marL="0" indent="0"/>
            <a:r>
              <a:rPr lang="en-GB" sz="1400" i="1" dirty="0"/>
              <a:t>  </a:t>
            </a:r>
            <a:r>
              <a:rPr lang="en-GB" sz="1400" i="1" dirty="0" smtClean="0"/>
              <a:t> </a:t>
            </a:r>
            <a:r>
              <a:rPr lang="en-GB" sz="1400" dirty="0" smtClean="0"/>
              <a:t>Somme </a:t>
            </a:r>
            <a:r>
              <a:rPr lang="en-GB" sz="1400" dirty="0" err="1" smtClean="0"/>
              <a:t>toujours</a:t>
            </a:r>
            <a:r>
              <a:rPr lang="en-GB" sz="1400" dirty="0" smtClean="0"/>
              <a:t> plus </a:t>
            </a:r>
            <a:r>
              <a:rPr lang="en-GB" sz="1400" dirty="0" err="1" smtClean="0"/>
              <a:t>grande</a:t>
            </a:r>
            <a:r>
              <a:rPr lang="en-GB" sz="1400" dirty="0" smtClean="0"/>
              <a:t> de vexations et de privations</a:t>
            </a:r>
          </a:p>
          <a:p>
            <a:pPr marL="0" indent="0"/>
            <a:r>
              <a:rPr lang="en-GB" sz="1400" dirty="0" smtClean="0"/>
              <a:t>   </a:t>
            </a:r>
            <a:r>
              <a:rPr lang="en-GB" sz="1400" dirty="0" err="1" smtClean="0"/>
              <a:t>Répression</a:t>
            </a:r>
            <a:r>
              <a:rPr lang="en-GB" sz="1400" dirty="0" smtClean="0"/>
              <a:t> accrue </a:t>
            </a:r>
            <a:r>
              <a:rPr lang="en-GB" sz="1400" dirty="0" err="1" smtClean="0"/>
              <a:t>orchestrée</a:t>
            </a:r>
            <a:r>
              <a:rPr lang="en-GB" sz="1400" dirty="0" smtClean="0"/>
              <a:t> par les forces </a:t>
            </a:r>
            <a:r>
              <a:rPr lang="en-GB" sz="1400" dirty="0" err="1" smtClean="0"/>
              <a:t>d’occupation</a:t>
            </a:r>
            <a:r>
              <a:rPr lang="en-GB" sz="1400" dirty="0" smtClean="0"/>
              <a:t> avec la </a:t>
            </a:r>
            <a:r>
              <a:rPr lang="en-GB" sz="1400" dirty="0" err="1" smtClean="0"/>
              <a:t>complicité</a:t>
            </a:r>
            <a:r>
              <a:rPr lang="en-GB" sz="1400" dirty="0" smtClean="0"/>
              <a:t> de </a:t>
            </a:r>
            <a:r>
              <a:rPr lang="en-GB" sz="1400" dirty="0" err="1" smtClean="0"/>
              <a:t>Belges</a:t>
            </a:r>
            <a:r>
              <a:rPr lang="en-GB" sz="1400" dirty="0" smtClean="0"/>
              <a:t> à </a:t>
            </a:r>
            <a:r>
              <a:rPr lang="en-GB" sz="1400" dirty="0" err="1" smtClean="0"/>
              <a:t>leur</a:t>
            </a:r>
            <a:r>
              <a:rPr lang="en-GB" sz="1400" dirty="0" smtClean="0"/>
              <a:t> </a:t>
            </a:r>
            <a:r>
              <a:rPr lang="en-GB" sz="1400" dirty="0" err="1" smtClean="0"/>
              <a:t>solde</a:t>
            </a:r>
            <a:endParaRPr lang="en-GB" sz="1400" dirty="0" smtClean="0"/>
          </a:p>
          <a:p>
            <a:pPr marL="0" indent="0"/>
            <a:r>
              <a:rPr lang="en-GB" sz="1400" dirty="0"/>
              <a:t> </a:t>
            </a:r>
            <a:r>
              <a:rPr lang="en-GB" sz="1400" dirty="0" smtClean="0"/>
              <a:t>  </a:t>
            </a:r>
            <a:r>
              <a:rPr lang="en-GB" sz="1400" dirty="0" err="1" smtClean="0"/>
              <a:t>Résultat</a:t>
            </a:r>
            <a:r>
              <a:rPr lang="en-GB" sz="1400" dirty="0" smtClean="0"/>
              <a:t> : </a:t>
            </a:r>
            <a:r>
              <a:rPr lang="en-GB" sz="1400" dirty="0" err="1" smtClean="0"/>
              <a:t>accroissement</a:t>
            </a:r>
            <a:r>
              <a:rPr lang="en-GB" sz="1400" dirty="0" smtClean="0"/>
              <a:t> </a:t>
            </a:r>
            <a:r>
              <a:rPr lang="en-GB" sz="1400" dirty="0" err="1" smtClean="0"/>
              <a:t>général</a:t>
            </a:r>
            <a:r>
              <a:rPr lang="en-GB" sz="1400" dirty="0" smtClean="0"/>
              <a:t> de la </a:t>
            </a:r>
            <a:r>
              <a:rPr lang="en-GB" sz="1400" dirty="0" err="1" smtClean="0"/>
              <a:t>germanophobie</a:t>
            </a:r>
            <a:r>
              <a:rPr lang="en-GB" sz="1400" dirty="0" smtClean="0"/>
              <a:t> et de la </a:t>
            </a:r>
            <a:r>
              <a:rPr lang="en-GB" sz="1400" dirty="0" err="1" smtClean="0"/>
              <a:t>rancoeur</a:t>
            </a:r>
            <a:r>
              <a:rPr lang="en-GB" sz="1400" dirty="0" smtClean="0"/>
              <a:t> </a:t>
            </a:r>
            <a:r>
              <a:rPr lang="en-GB" sz="1400" dirty="0" err="1" smtClean="0"/>
              <a:t>envers</a:t>
            </a:r>
            <a:r>
              <a:rPr lang="en-GB" sz="1400" dirty="0" smtClean="0"/>
              <a:t> les </a:t>
            </a:r>
            <a:r>
              <a:rPr lang="en-GB" sz="1400" dirty="0" err="1" smtClean="0"/>
              <a:t>collaborateurs</a:t>
            </a:r>
            <a:r>
              <a:rPr lang="en-GB" sz="1400" dirty="0" smtClean="0"/>
              <a:t> </a:t>
            </a:r>
            <a:r>
              <a:rPr lang="fr-BE" sz="1400" dirty="0" smtClean="0"/>
              <a:t>→ entrée en résistance</a:t>
            </a:r>
            <a:endParaRPr lang="en-GB" sz="1400" dirty="0" smtClean="0"/>
          </a:p>
          <a:p>
            <a:pPr marL="0" indent="0">
              <a:buNone/>
            </a:pPr>
            <a:endParaRPr lang="en-GB" sz="2000" dirty="0" smtClean="0"/>
          </a:p>
          <a:p>
            <a:pPr marL="0" indent="0">
              <a:buNone/>
            </a:pPr>
            <a:endParaRPr lang="en-GB" sz="2000" b="1" i="1" dirty="0"/>
          </a:p>
          <a:p>
            <a:pPr marL="0" indent="0">
              <a:buNone/>
            </a:pPr>
            <a:endParaRPr lang="en-GB" sz="2000" dirty="0"/>
          </a:p>
          <a:p>
            <a:pPr marL="0" indent="0">
              <a:buNone/>
            </a:pPr>
            <a:endParaRPr lang="en-GB" sz="2000" dirty="0"/>
          </a:p>
          <a:p>
            <a:pPr marL="514350" indent="-514350">
              <a:buFont typeface="+mj-lt"/>
              <a:buAutoNum type="arabicPeriod"/>
            </a:pPr>
            <a:endParaRPr lang="en-GB" sz="2000" dirty="0"/>
          </a:p>
          <a:p>
            <a:endParaRPr lang="en-GB" sz="2000" dirty="0"/>
          </a:p>
          <a:p>
            <a:endParaRPr lang="en-GB" sz="2000" dirty="0"/>
          </a:p>
          <a:p>
            <a:endParaRPr lang="en-GB" sz="2000" dirty="0"/>
          </a:p>
        </p:txBody>
      </p:sp>
    </p:spTree>
    <p:extLst>
      <p:ext uri="{BB962C8B-B14F-4D97-AF65-F5344CB8AC3E}">
        <p14:creationId xmlns:p14="http://schemas.microsoft.com/office/powerpoint/2010/main" val="3539727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fade">
                                      <p:cBhvr>
                                        <p:cTn id="47" dur="500"/>
                                        <p:tgtEl>
                                          <p:spTgt spid="3">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Effect transition="in" filter="fade">
                                      <p:cBhvr>
                                        <p:cTn id="52" dur="500"/>
                                        <p:tgtEl>
                                          <p:spTgt spid="3">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fade">
                                      <p:cBhvr>
                                        <p:cTn id="57" dur="500"/>
                                        <p:tgtEl>
                                          <p:spTgt spid="3">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4" end="14"/>
                                            </p:txEl>
                                          </p:spTgt>
                                        </p:tgtEl>
                                        <p:attrNameLst>
                                          <p:attrName>style.visibility</p:attrName>
                                        </p:attrNameLst>
                                      </p:cBhvr>
                                      <p:to>
                                        <p:strVal val="visible"/>
                                      </p:to>
                                    </p:set>
                                    <p:animEffect transition="in" filter="fade">
                                      <p:cBhvr>
                                        <p:cTn id="62"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832" y="548680"/>
            <a:ext cx="8229600" cy="648072"/>
          </a:xfrm>
        </p:spPr>
        <p:txBody>
          <a:bodyPr>
            <a:normAutofit/>
          </a:bodyPr>
          <a:lstStyle/>
          <a:p>
            <a:pPr algn="ctr"/>
            <a:r>
              <a:rPr lang="en-GB" sz="2800" dirty="0" smtClean="0"/>
              <a:t>3. </a:t>
            </a:r>
            <a:r>
              <a:rPr lang="en-GB" sz="2800" dirty="0" err="1" smtClean="0"/>
              <a:t>Réseaux</a:t>
            </a:r>
            <a:r>
              <a:rPr lang="en-GB" sz="2800" dirty="0" smtClean="0"/>
              <a:t> et </a:t>
            </a:r>
            <a:r>
              <a:rPr lang="en-GB" sz="2800" dirty="0" err="1" smtClean="0"/>
              <a:t>mouvements</a:t>
            </a:r>
            <a:r>
              <a:rPr lang="en-GB" sz="2800" dirty="0" smtClean="0"/>
              <a:t> : composition et action</a:t>
            </a:r>
            <a:endParaRPr lang="en-GB" sz="2800" dirty="0"/>
          </a:p>
        </p:txBody>
      </p:sp>
      <p:sp>
        <p:nvSpPr>
          <p:cNvPr id="3" name="Content Placeholder 2"/>
          <p:cNvSpPr>
            <a:spLocks noGrp="1"/>
          </p:cNvSpPr>
          <p:nvPr>
            <p:ph idx="1"/>
          </p:nvPr>
        </p:nvSpPr>
        <p:spPr>
          <a:xfrm>
            <a:off x="323528" y="1268761"/>
            <a:ext cx="8229600" cy="5184576"/>
          </a:xfrm>
        </p:spPr>
        <p:txBody>
          <a:bodyPr>
            <a:normAutofit fontScale="62500" lnSpcReduction="20000"/>
          </a:bodyPr>
          <a:lstStyle/>
          <a:p>
            <a:pPr marL="0" indent="0">
              <a:lnSpc>
                <a:spcPct val="90000"/>
              </a:lnSpc>
              <a:buNone/>
            </a:pPr>
            <a:r>
              <a:rPr lang="en-GB" sz="2000" b="1" i="1" dirty="0" smtClean="0"/>
              <a:t>3.1</a:t>
            </a:r>
            <a:r>
              <a:rPr lang="en-GB" sz="2000" b="1" i="1" dirty="0"/>
              <a:t>. </a:t>
            </a:r>
            <a:r>
              <a:rPr lang="en-GB" sz="2000" b="1" i="1" dirty="0" smtClean="0"/>
              <a:t>A </a:t>
            </a:r>
            <a:r>
              <a:rPr lang="en-GB" sz="2000" b="1" i="1" dirty="0" err="1" smtClean="0"/>
              <a:t>droite</a:t>
            </a:r>
            <a:endParaRPr lang="en-GB" sz="2000" b="1" i="1" dirty="0" smtClean="0"/>
          </a:p>
          <a:p>
            <a:pPr>
              <a:lnSpc>
                <a:spcPct val="90000"/>
              </a:lnSpc>
              <a:buNone/>
            </a:pPr>
            <a:endParaRPr lang="en-GB" sz="2000" i="1" dirty="0" smtClean="0"/>
          </a:p>
          <a:p>
            <a:pPr>
              <a:lnSpc>
                <a:spcPct val="90000"/>
              </a:lnSpc>
              <a:buNone/>
            </a:pPr>
            <a:r>
              <a:rPr lang="en-GB" sz="2000" i="1" dirty="0" smtClean="0"/>
              <a:t>3.1.1. Les bastions de la petite et </a:t>
            </a:r>
            <a:r>
              <a:rPr lang="en-GB" sz="2000" i="1" dirty="0" err="1" smtClean="0"/>
              <a:t>moyenne</a:t>
            </a:r>
            <a:r>
              <a:rPr lang="en-GB" sz="2000" i="1" dirty="0" smtClean="0"/>
              <a:t> bourgeoisie </a:t>
            </a:r>
            <a:r>
              <a:rPr lang="en-GB" sz="2000" i="1" dirty="0" err="1" smtClean="0"/>
              <a:t>patriotique</a:t>
            </a:r>
            <a:endParaRPr lang="en-GB" sz="2000" i="1" dirty="0" smtClean="0"/>
          </a:p>
          <a:p>
            <a:pPr>
              <a:lnSpc>
                <a:spcPct val="90000"/>
              </a:lnSpc>
              <a:buNone/>
            </a:pPr>
            <a:r>
              <a:rPr lang="en-GB" sz="2000" b="1" dirty="0" err="1" smtClean="0"/>
              <a:t>Renseignements</a:t>
            </a:r>
            <a:endParaRPr lang="en-GB" sz="2000" b="1" dirty="0" smtClean="0"/>
          </a:p>
          <a:p>
            <a:pPr>
              <a:lnSpc>
                <a:spcPct val="90000"/>
              </a:lnSpc>
            </a:pPr>
            <a:r>
              <a:rPr lang="en-GB" sz="2000" dirty="0" smtClean="0"/>
              <a:t>37 </a:t>
            </a:r>
            <a:r>
              <a:rPr lang="en-GB" sz="2000" dirty="0" err="1" smtClean="0"/>
              <a:t>réseaux</a:t>
            </a:r>
            <a:r>
              <a:rPr lang="en-GB" sz="2000" dirty="0" smtClean="0"/>
              <a:t> et 20.000 </a:t>
            </a:r>
            <a:r>
              <a:rPr lang="en-GB" sz="2000" dirty="0" err="1" smtClean="0"/>
              <a:t>Belges</a:t>
            </a:r>
            <a:r>
              <a:rPr lang="en-GB" sz="2000" dirty="0" smtClean="0"/>
              <a:t> </a:t>
            </a:r>
            <a:r>
              <a:rPr lang="en-GB" sz="2000" dirty="0" err="1" smtClean="0"/>
              <a:t>impliqués</a:t>
            </a:r>
            <a:r>
              <a:rPr lang="en-GB" sz="2000" dirty="0" smtClean="0"/>
              <a:t> </a:t>
            </a:r>
            <a:r>
              <a:rPr lang="en-GB" sz="2000" dirty="0" err="1" smtClean="0"/>
              <a:t>officiellement</a:t>
            </a:r>
            <a:endParaRPr lang="en-GB" sz="2000" dirty="0" smtClean="0"/>
          </a:p>
          <a:p>
            <a:pPr>
              <a:lnSpc>
                <a:spcPct val="90000"/>
              </a:lnSpc>
            </a:pPr>
            <a:r>
              <a:rPr lang="en-GB" sz="2000" dirty="0" err="1" smtClean="0"/>
              <a:t>Très</a:t>
            </a:r>
            <a:r>
              <a:rPr lang="en-GB" sz="2000" dirty="0" smtClean="0"/>
              <a:t> </a:t>
            </a:r>
            <a:r>
              <a:rPr lang="en-GB" sz="2000" dirty="0" err="1" smtClean="0"/>
              <a:t>précieux</a:t>
            </a:r>
            <a:r>
              <a:rPr lang="en-GB" sz="2000" dirty="0" smtClean="0"/>
              <a:t> pour les </a:t>
            </a:r>
            <a:r>
              <a:rPr lang="en-GB" sz="2000" dirty="0" err="1" smtClean="0"/>
              <a:t>Britanniques</a:t>
            </a:r>
            <a:r>
              <a:rPr lang="en-GB" sz="2000" dirty="0" smtClean="0"/>
              <a:t> (</a:t>
            </a:r>
            <a:r>
              <a:rPr lang="en-GB" sz="2000" dirty="0" err="1" smtClean="0"/>
              <a:t>renseignements</a:t>
            </a:r>
            <a:r>
              <a:rPr lang="en-GB" sz="2000" dirty="0" smtClean="0"/>
              <a:t> </a:t>
            </a:r>
            <a:r>
              <a:rPr lang="en-GB" sz="2000" dirty="0" err="1" smtClean="0"/>
              <a:t>militaires</a:t>
            </a:r>
            <a:r>
              <a:rPr lang="en-GB" sz="2000" dirty="0" smtClean="0"/>
              <a:t>) et pour les </a:t>
            </a:r>
            <a:r>
              <a:rPr lang="en-GB" sz="2000" dirty="0" err="1" smtClean="0"/>
              <a:t>Belges</a:t>
            </a:r>
            <a:r>
              <a:rPr lang="en-GB" sz="2000" dirty="0" smtClean="0"/>
              <a:t> (surtout </a:t>
            </a:r>
            <a:r>
              <a:rPr lang="en-GB" sz="2000" dirty="0" err="1" smtClean="0"/>
              <a:t>renseignements</a:t>
            </a:r>
            <a:r>
              <a:rPr lang="en-GB" sz="2000" dirty="0" smtClean="0"/>
              <a:t> </a:t>
            </a:r>
            <a:r>
              <a:rPr lang="en-GB" sz="2000" dirty="0" err="1" smtClean="0"/>
              <a:t>économiques</a:t>
            </a:r>
            <a:r>
              <a:rPr lang="en-GB" sz="2000" dirty="0" smtClean="0"/>
              <a:t> et </a:t>
            </a:r>
            <a:r>
              <a:rPr lang="en-GB" sz="2000" dirty="0" err="1" smtClean="0"/>
              <a:t>politiques</a:t>
            </a:r>
            <a:r>
              <a:rPr lang="en-GB" sz="2000" dirty="0" smtClean="0"/>
              <a:t>)</a:t>
            </a:r>
          </a:p>
          <a:p>
            <a:pPr>
              <a:lnSpc>
                <a:spcPct val="90000"/>
              </a:lnSpc>
              <a:buNone/>
            </a:pPr>
            <a:endParaRPr lang="en-GB" sz="2000" b="1" dirty="0" smtClean="0"/>
          </a:p>
          <a:p>
            <a:pPr>
              <a:lnSpc>
                <a:spcPct val="90000"/>
              </a:lnSpc>
              <a:buNone/>
            </a:pPr>
            <a:r>
              <a:rPr lang="en-GB" sz="2000" b="1" dirty="0" smtClean="0"/>
              <a:t>Evasions</a:t>
            </a:r>
          </a:p>
          <a:p>
            <a:pPr>
              <a:lnSpc>
                <a:spcPct val="90000"/>
              </a:lnSpc>
            </a:pPr>
            <a:r>
              <a:rPr lang="en-GB" sz="2000" dirty="0" err="1" smtClean="0"/>
              <a:t>Milliers</a:t>
            </a:r>
            <a:r>
              <a:rPr lang="en-GB" sz="2000" dirty="0" smtClean="0"/>
              <a:t> de </a:t>
            </a:r>
            <a:r>
              <a:rPr lang="en-GB" sz="2000" dirty="0" err="1" smtClean="0"/>
              <a:t>Belges</a:t>
            </a:r>
            <a:r>
              <a:rPr lang="en-GB" sz="2000" dirty="0" smtClean="0"/>
              <a:t> </a:t>
            </a:r>
            <a:r>
              <a:rPr lang="en-GB" sz="2000" dirty="0" err="1" smtClean="0"/>
              <a:t>impliqués</a:t>
            </a:r>
            <a:r>
              <a:rPr lang="en-GB" sz="2000" dirty="0" smtClean="0"/>
              <a:t> </a:t>
            </a:r>
            <a:r>
              <a:rPr lang="en-GB" sz="2000" dirty="0" err="1" smtClean="0"/>
              <a:t>dès</a:t>
            </a:r>
            <a:r>
              <a:rPr lang="en-GB" sz="2000" dirty="0" smtClean="0"/>
              <a:t> 1940 </a:t>
            </a:r>
          </a:p>
          <a:p>
            <a:pPr>
              <a:lnSpc>
                <a:spcPct val="90000"/>
              </a:lnSpc>
            </a:pPr>
            <a:r>
              <a:rPr lang="en-GB" sz="2000" dirty="0" smtClean="0"/>
              <a:t>Aide à : </a:t>
            </a:r>
            <a:r>
              <a:rPr lang="en-GB" sz="2000" dirty="0" err="1" smtClean="0"/>
              <a:t>Belges</a:t>
            </a:r>
            <a:r>
              <a:rPr lang="en-GB" sz="2000" dirty="0" smtClean="0"/>
              <a:t> </a:t>
            </a:r>
            <a:r>
              <a:rPr lang="en-GB" sz="2000" dirty="0" err="1" smtClean="0"/>
              <a:t>soucieux</a:t>
            </a:r>
            <a:r>
              <a:rPr lang="en-GB" sz="2000" dirty="0" smtClean="0"/>
              <a:t> de </a:t>
            </a:r>
            <a:r>
              <a:rPr lang="en-GB" sz="2000" dirty="0" err="1" smtClean="0"/>
              <a:t>servir</a:t>
            </a:r>
            <a:r>
              <a:rPr lang="en-GB" sz="2000" dirty="0" smtClean="0"/>
              <a:t> en </a:t>
            </a:r>
            <a:r>
              <a:rPr lang="en-GB" sz="2000" dirty="0" err="1" smtClean="0"/>
              <a:t>Angleterre</a:t>
            </a:r>
            <a:r>
              <a:rPr lang="en-GB" sz="2000" dirty="0" smtClean="0"/>
              <a:t>, </a:t>
            </a:r>
            <a:r>
              <a:rPr lang="en-GB" sz="2000" dirty="0" err="1" smtClean="0"/>
              <a:t>soldats</a:t>
            </a:r>
            <a:r>
              <a:rPr lang="en-GB" sz="2000" dirty="0" smtClean="0"/>
              <a:t> </a:t>
            </a:r>
            <a:r>
              <a:rPr lang="en-GB" sz="2000" dirty="0" err="1" smtClean="0"/>
              <a:t>anglais</a:t>
            </a:r>
            <a:r>
              <a:rPr lang="en-GB" sz="2000" dirty="0" smtClean="0"/>
              <a:t>, </a:t>
            </a:r>
            <a:r>
              <a:rPr lang="en-GB" sz="2000" dirty="0" err="1" smtClean="0"/>
              <a:t>militaires</a:t>
            </a:r>
            <a:r>
              <a:rPr lang="en-GB" sz="2000" dirty="0" smtClean="0"/>
              <a:t> </a:t>
            </a:r>
            <a:r>
              <a:rPr lang="en-GB" sz="2000" dirty="0" err="1" smtClean="0"/>
              <a:t>français</a:t>
            </a:r>
            <a:r>
              <a:rPr lang="en-GB" sz="2000" dirty="0" smtClean="0"/>
              <a:t> </a:t>
            </a:r>
            <a:r>
              <a:rPr lang="en-GB" sz="2000" dirty="0" err="1" smtClean="0"/>
              <a:t>évadés</a:t>
            </a:r>
            <a:r>
              <a:rPr lang="en-GB" sz="2000" dirty="0" smtClean="0"/>
              <a:t>, </a:t>
            </a:r>
            <a:r>
              <a:rPr lang="en-GB" sz="2000" dirty="0" err="1" smtClean="0"/>
              <a:t>Juifs</a:t>
            </a:r>
            <a:r>
              <a:rPr lang="en-GB" sz="2000" dirty="0" smtClean="0"/>
              <a:t>, agents ‘</a:t>
            </a:r>
            <a:r>
              <a:rPr lang="en-GB" sz="2000" dirty="0" err="1" smtClean="0"/>
              <a:t>brûlés</a:t>
            </a:r>
            <a:r>
              <a:rPr lang="en-GB" sz="2000" dirty="0" smtClean="0"/>
              <a:t>’, </a:t>
            </a:r>
            <a:r>
              <a:rPr lang="en-GB" sz="2000" dirty="0" err="1" smtClean="0"/>
              <a:t>aviateurs</a:t>
            </a:r>
            <a:r>
              <a:rPr lang="en-GB" sz="2000" dirty="0" smtClean="0"/>
              <a:t> </a:t>
            </a:r>
            <a:r>
              <a:rPr lang="en-GB" sz="2000" dirty="0" err="1" smtClean="0"/>
              <a:t>abattus</a:t>
            </a:r>
            <a:r>
              <a:rPr lang="en-GB" sz="2000" dirty="0" smtClean="0"/>
              <a:t>.</a:t>
            </a:r>
          </a:p>
          <a:p>
            <a:pPr>
              <a:lnSpc>
                <a:spcPct val="90000"/>
              </a:lnSpc>
              <a:buNone/>
            </a:pPr>
            <a:endParaRPr lang="en-GB" sz="2000" b="1" dirty="0" smtClean="0"/>
          </a:p>
          <a:p>
            <a:pPr>
              <a:lnSpc>
                <a:spcPct val="90000"/>
              </a:lnSpc>
              <a:buNone/>
            </a:pPr>
            <a:r>
              <a:rPr lang="en-GB" sz="2000" b="1" dirty="0" err="1" smtClean="0"/>
              <a:t>Mouvement</a:t>
            </a:r>
            <a:r>
              <a:rPr lang="en-GB" sz="2000" b="1" dirty="0" smtClean="0"/>
              <a:t> national </a:t>
            </a:r>
            <a:r>
              <a:rPr lang="en-GB" sz="2000" b="1" dirty="0" err="1" smtClean="0"/>
              <a:t>belge</a:t>
            </a:r>
            <a:r>
              <a:rPr lang="en-GB" sz="2000" b="1" dirty="0" smtClean="0"/>
              <a:t> et </a:t>
            </a:r>
            <a:r>
              <a:rPr lang="en-GB" sz="2000" b="1" dirty="0" err="1" smtClean="0"/>
              <a:t>autres</a:t>
            </a:r>
            <a:r>
              <a:rPr lang="en-GB" sz="2000" b="1" dirty="0" smtClean="0"/>
              <a:t> </a:t>
            </a:r>
            <a:r>
              <a:rPr lang="en-GB" sz="2000" b="1" dirty="0" err="1" smtClean="0"/>
              <a:t>mouvements</a:t>
            </a:r>
            <a:r>
              <a:rPr lang="en-GB" sz="2000" b="1" dirty="0" smtClean="0"/>
              <a:t> non </a:t>
            </a:r>
            <a:r>
              <a:rPr lang="en-GB" sz="2000" b="1" dirty="0" err="1" smtClean="0"/>
              <a:t>militaires</a:t>
            </a:r>
            <a:r>
              <a:rPr lang="en-GB" sz="2000" b="1" dirty="0" smtClean="0"/>
              <a:t> de </a:t>
            </a:r>
            <a:r>
              <a:rPr lang="en-GB" sz="2000" b="1" dirty="0" err="1" smtClean="0"/>
              <a:t>tendance</a:t>
            </a:r>
            <a:r>
              <a:rPr lang="en-GB" sz="2000" b="1" dirty="0" smtClean="0"/>
              <a:t> </a:t>
            </a:r>
            <a:r>
              <a:rPr lang="en-GB" sz="2000" b="1" dirty="0" err="1" smtClean="0"/>
              <a:t>modérée</a:t>
            </a:r>
            <a:endParaRPr lang="en-GB" sz="2000" b="1" dirty="0" smtClean="0"/>
          </a:p>
          <a:p>
            <a:pPr>
              <a:lnSpc>
                <a:spcPct val="90000"/>
              </a:lnSpc>
            </a:pPr>
            <a:r>
              <a:rPr lang="en-GB" sz="2000" dirty="0" smtClean="0"/>
              <a:t>MNB : né au début de </a:t>
            </a:r>
            <a:r>
              <a:rPr lang="en-GB" sz="2000" dirty="0" err="1" smtClean="0"/>
              <a:t>l’hiver</a:t>
            </a:r>
            <a:r>
              <a:rPr lang="en-GB" sz="2000" dirty="0" smtClean="0"/>
              <a:t> 1940-1941. Ambition : structure de masse. </a:t>
            </a:r>
            <a:r>
              <a:rPr lang="en-GB" sz="2000" dirty="0" err="1" smtClean="0"/>
              <a:t>Mais</a:t>
            </a:r>
            <a:r>
              <a:rPr lang="en-GB" sz="2000" dirty="0" smtClean="0"/>
              <a:t> surtout </a:t>
            </a:r>
            <a:r>
              <a:rPr lang="en-GB" sz="2000" dirty="0" err="1" smtClean="0"/>
              <a:t>actif</a:t>
            </a:r>
            <a:r>
              <a:rPr lang="en-GB" sz="2000" dirty="0" smtClean="0"/>
              <a:t> </a:t>
            </a:r>
            <a:r>
              <a:rPr lang="en-GB" sz="2000" dirty="0" err="1" smtClean="0"/>
              <a:t>dans</a:t>
            </a:r>
            <a:r>
              <a:rPr lang="en-GB" sz="2000" dirty="0" smtClean="0"/>
              <a:t> la </a:t>
            </a:r>
            <a:r>
              <a:rPr lang="en-GB" sz="2000" dirty="0" err="1" smtClean="0"/>
              <a:t>presse</a:t>
            </a:r>
            <a:r>
              <a:rPr lang="en-GB" sz="2000" dirty="0" smtClean="0"/>
              <a:t> clandestine, le </a:t>
            </a:r>
            <a:r>
              <a:rPr lang="en-GB" sz="2000" dirty="0" err="1" smtClean="0"/>
              <a:t>renseignement</a:t>
            </a:r>
            <a:r>
              <a:rPr lang="en-GB" sz="2000" dirty="0" smtClean="0"/>
              <a:t> et </a:t>
            </a:r>
            <a:r>
              <a:rPr lang="en-GB" sz="2000" dirty="0" err="1" smtClean="0"/>
              <a:t>l’aide</a:t>
            </a:r>
            <a:r>
              <a:rPr lang="en-GB" sz="2000" dirty="0" smtClean="0"/>
              <a:t> aux </a:t>
            </a:r>
            <a:r>
              <a:rPr lang="en-GB" sz="2000" dirty="0" err="1" smtClean="0"/>
              <a:t>personnes</a:t>
            </a:r>
            <a:r>
              <a:rPr lang="en-GB" sz="2000" dirty="0" smtClean="0"/>
              <a:t> </a:t>
            </a:r>
            <a:r>
              <a:rPr lang="en-GB" sz="2000" dirty="0" err="1" smtClean="0"/>
              <a:t>traquées</a:t>
            </a:r>
            <a:r>
              <a:rPr lang="en-GB" sz="2000" dirty="0" smtClean="0"/>
              <a:t>. Vague </a:t>
            </a:r>
            <a:r>
              <a:rPr lang="en-GB" sz="2000" dirty="0" err="1" smtClean="0"/>
              <a:t>d’arrestations</a:t>
            </a:r>
            <a:r>
              <a:rPr lang="en-GB" sz="2000" dirty="0" smtClean="0"/>
              <a:t> </a:t>
            </a:r>
            <a:r>
              <a:rPr lang="en-GB" sz="2000" dirty="0" err="1" smtClean="0"/>
              <a:t>en</a:t>
            </a:r>
            <a:r>
              <a:rPr lang="en-GB" sz="2000" dirty="0" smtClean="0"/>
              <a:t> </a:t>
            </a:r>
            <a:r>
              <a:rPr lang="en-GB" sz="2000" dirty="0" err="1" smtClean="0"/>
              <a:t>février</a:t>
            </a:r>
            <a:r>
              <a:rPr lang="en-GB" sz="2000" dirty="0" smtClean="0"/>
              <a:t> 1944 </a:t>
            </a:r>
            <a:r>
              <a:rPr lang="en-GB" sz="2000" dirty="0" err="1" smtClean="0"/>
              <a:t>l’affaiblit</a:t>
            </a:r>
            <a:r>
              <a:rPr lang="en-GB" sz="2000" dirty="0" smtClean="0"/>
              <a:t>.</a:t>
            </a:r>
          </a:p>
          <a:p>
            <a:pPr>
              <a:lnSpc>
                <a:spcPct val="90000"/>
              </a:lnSpc>
            </a:pPr>
            <a:r>
              <a:rPr lang="en-GB" sz="2000" dirty="0" err="1" smtClean="0"/>
              <a:t>Aussi</a:t>
            </a:r>
            <a:r>
              <a:rPr lang="en-GB" sz="2000" dirty="0" smtClean="0"/>
              <a:t> </a:t>
            </a:r>
            <a:r>
              <a:rPr lang="en-GB" sz="2000" dirty="0" err="1" smtClean="0"/>
              <a:t>Affranchis</a:t>
            </a:r>
            <a:r>
              <a:rPr lang="en-GB" sz="2000" dirty="0" smtClean="0"/>
              <a:t>, </a:t>
            </a:r>
            <a:r>
              <a:rPr lang="en-GB" sz="2000" dirty="0" err="1" smtClean="0"/>
              <a:t>Insoumis</a:t>
            </a:r>
            <a:r>
              <a:rPr lang="en-GB" sz="2000" dirty="0" smtClean="0"/>
              <a:t>, service D et surtout Witte Brigade (Anvers) et </a:t>
            </a:r>
            <a:r>
              <a:rPr lang="en-GB" sz="2000" dirty="0" err="1" smtClean="0"/>
              <a:t>Armée</a:t>
            </a:r>
            <a:r>
              <a:rPr lang="en-GB" sz="2000" dirty="0" smtClean="0"/>
              <a:t> de la </a:t>
            </a:r>
            <a:r>
              <a:rPr lang="en-GB" sz="2000" dirty="0" err="1" smtClean="0"/>
              <a:t>Libération</a:t>
            </a:r>
            <a:r>
              <a:rPr lang="en-GB" sz="2000" dirty="0"/>
              <a:t> </a:t>
            </a:r>
            <a:r>
              <a:rPr lang="en-GB" sz="2000" dirty="0" smtClean="0"/>
              <a:t>(Liège)</a:t>
            </a:r>
          </a:p>
          <a:p>
            <a:pPr>
              <a:lnSpc>
                <a:spcPct val="90000"/>
              </a:lnSpc>
              <a:buNone/>
            </a:pPr>
            <a:endParaRPr lang="en-GB" sz="2000" b="1" dirty="0" smtClean="0"/>
          </a:p>
          <a:p>
            <a:pPr>
              <a:lnSpc>
                <a:spcPct val="90000"/>
              </a:lnSpc>
              <a:buNone/>
            </a:pPr>
            <a:r>
              <a:rPr lang="en-GB" sz="2000" b="1" dirty="0" err="1" smtClean="0"/>
              <a:t>Presse</a:t>
            </a:r>
            <a:r>
              <a:rPr lang="en-GB" sz="2000" b="1" dirty="0" smtClean="0"/>
              <a:t> clandestine</a:t>
            </a:r>
          </a:p>
          <a:p>
            <a:pPr>
              <a:lnSpc>
                <a:spcPct val="90000"/>
              </a:lnSpc>
            </a:pPr>
            <a:r>
              <a:rPr lang="en-GB" sz="2000" dirty="0" err="1" smtClean="0"/>
              <a:t>Moitié</a:t>
            </a:r>
            <a:r>
              <a:rPr lang="en-GB" sz="2000" dirty="0" smtClean="0"/>
              <a:t> des 700 </a:t>
            </a:r>
            <a:r>
              <a:rPr lang="en-GB" sz="2000" dirty="0" err="1" smtClean="0"/>
              <a:t>journaux</a:t>
            </a:r>
            <a:r>
              <a:rPr lang="en-GB" sz="2000" dirty="0" smtClean="0"/>
              <a:t> </a:t>
            </a:r>
            <a:r>
              <a:rPr lang="en-GB" sz="2000" dirty="0" err="1" smtClean="0"/>
              <a:t>clandestins</a:t>
            </a:r>
            <a:r>
              <a:rPr lang="en-GB" sz="2000" dirty="0" smtClean="0"/>
              <a:t> </a:t>
            </a:r>
            <a:r>
              <a:rPr lang="en-GB" sz="2000" dirty="0" err="1" smtClean="0"/>
              <a:t>parus</a:t>
            </a:r>
            <a:r>
              <a:rPr lang="en-GB" sz="2000" dirty="0" smtClean="0"/>
              <a:t> </a:t>
            </a:r>
            <a:r>
              <a:rPr lang="en-GB" sz="2000" dirty="0" err="1" smtClean="0"/>
              <a:t>sont</a:t>
            </a:r>
            <a:r>
              <a:rPr lang="en-GB" sz="2000" dirty="0" smtClean="0"/>
              <a:t> </a:t>
            </a:r>
            <a:r>
              <a:rPr lang="en-GB" sz="2000" dirty="0" err="1" smtClean="0"/>
              <a:t>issus</a:t>
            </a:r>
            <a:r>
              <a:rPr lang="en-GB" sz="2000" dirty="0" smtClean="0"/>
              <a:t> de la gauche </a:t>
            </a:r>
            <a:r>
              <a:rPr lang="en-GB" sz="2000" dirty="0" err="1" smtClean="0"/>
              <a:t>modérée</a:t>
            </a:r>
            <a:r>
              <a:rPr lang="en-GB" sz="2000" dirty="0" smtClean="0"/>
              <a:t> et surtout de la </a:t>
            </a:r>
            <a:r>
              <a:rPr lang="en-GB" sz="2000" dirty="0" err="1" smtClean="0"/>
              <a:t>droite</a:t>
            </a:r>
            <a:endParaRPr lang="en-GB" sz="2000" dirty="0" smtClean="0"/>
          </a:p>
          <a:p>
            <a:pPr>
              <a:lnSpc>
                <a:spcPct val="90000"/>
              </a:lnSpc>
            </a:pPr>
            <a:r>
              <a:rPr lang="en-GB" sz="2000" dirty="0" smtClean="0"/>
              <a:t>But : </a:t>
            </a:r>
            <a:r>
              <a:rPr lang="en-GB" sz="2000" dirty="0" err="1" smtClean="0"/>
              <a:t>surtout</a:t>
            </a:r>
            <a:r>
              <a:rPr lang="en-GB" sz="2000" dirty="0" smtClean="0"/>
              <a:t> redresser le moral et </a:t>
            </a:r>
            <a:r>
              <a:rPr lang="en-GB" sz="2000" dirty="0" err="1" smtClean="0"/>
              <a:t>contrebalancer</a:t>
            </a:r>
            <a:r>
              <a:rPr lang="en-GB" sz="2000" dirty="0" smtClean="0"/>
              <a:t> la </a:t>
            </a:r>
            <a:r>
              <a:rPr lang="en-GB" sz="2000" dirty="0" err="1" smtClean="0"/>
              <a:t>propagande</a:t>
            </a:r>
            <a:r>
              <a:rPr lang="en-GB" sz="2000" dirty="0" smtClean="0"/>
              <a:t> allemande. </a:t>
            </a:r>
            <a:r>
              <a:rPr lang="en-GB" sz="2000" dirty="0" err="1" smtClean="0"/>
              <a:t>Sert</a:t>
            </a:r>
            <a:r>
              <a:rPr lang="en-GB" sz="2000" dirty="0" smtClean="0"/>
              <a:t> </a:t>
            </a:r>
            <a:r>
              <a:rPr lang="en-GB" sz="2000" dirty="0" err="1" smtClean="0"/>
              <a:t>aussi</a:t>
            </a:r>
            <a:r>
              <a:rPr lang="en-GB" sz="2000" dirty="0" smtClean="0"/>
              <a:t> de base de </a:t>
            </a:r>
            <a:r>
              <a:rPr lang="en-GB" sz="2000" dirty="0" err="1" smtClean="0"/>
              <a:t>recrutement</a:t>
            </a:r>
            <a:r>
              <a:rPr lang="en-GB" sz="2000" dirty="0" smtClean="0"/>
              <a:t> pour les </a:t>
            </a:r>
            <a:r>
              <a:rPr lang="en-GB" sz="2000" dirty="0" err="1" smtClean="0"/>
              <a:t>mouvements</a:t>
            </a:r>
            <a:r>
              <a:rPr lang="en-GB" sz="2000" dirty="0" smtClean="0"/>
              <a:t>  en formation</a:t>
            </a:r>
          </a:p>
          <a:p>
            <a:pPr>
              <a:lnSpc>
                <a:spcPct val="90000"/>
              </a:lnSpc>
            </a:pPr>
            <a:r>
              <a:rPr lang="en-GB" sz="2000" dirty="0" err="1" smtClean="0"/>
              <a:t>Rédigés</a:t>
            </a:r>
            <a:r>
              <a:rPr lang="en-GB" sz="2000" dirty="0" smtClean="0"/>
              <a:t> 3 </a:t>
            </a:r>
            <a:r>
              <a:rPr lang="en-GB" sz="2000" dirty="0" err="1" smtClean="0"/>
              <a:t>fois</a:t>
            </a:r>
            <a:r>
              <a:rPr lang="en-GB" sz="2000" dirty="0" smtClean="0"/>
              <a:t> </a:t>
            </a:r>
            <a:r>
              <a:rPr lang="en-GB" sz="2000" dirty="0" err="1" smtClean="0"/>
              <a:t>sur</a:t>
            </a:r>
            <a:r>
              <a:rPr lang="en-GB" sz="2000" dirty="0" smtClean="0"/>
              <a:t> 4 en </a:t>
            </a:r>
            <a:r>
              <a:rPr lang="en-GB" sz="2000" dirty="0" err="1" smtClean="0"/>
              <a:t>français</a:t>
            </a:r>
            <a:r>
              <a:rPr lang="en-GB" sz="2000" dirty="0" smtClean="0"/>
              <a:t>, les </a:t>
            </a:r>
            <a:r>
              <a:rPr lang="en-GB" sz="2000" dirty="0" err="1" smtClean="0"/>
              <a:t>journaux</a:t>
            </a:r>
            <a:r>
              <a:rPr lang="en-GB" sz="2000" dirty="0" smtClean="0"/>
              <a:t> </a:t>
            </a:r>
            <a:r>
              <a:rPr lang="en-GB" sz="2000" dirty="0" err="1" smtClean="0"/>
              <a:t>clandestins</a:t>
            </a:r>
            <a:r>
              <a:rPr lang="en-GB" sz="2000" dirty="0" smtClean="0"/>
              <a:t> </a:t>
            </a:r>
            <a:r>
              <a:rPr lang="en-GB" sz="2000" dirty="0" err="1" smtClean="0"/>
              <a:t>paraissent</a:t>
            </a:r>
            <a:r>
              <a:rPr lang="en-GB" sz="2000" dirty="0" smtClean="0"/>
              <a:t> </a:t>
            </a:r>
            <a:r>
              <a:rPr lang="en-GB" sz="2000" dirty="0" err="1" smtClean="0"/>
              <a:t>surtout</a:t>
            </a:r>
            <a:r>
              <a:rPr lang="en-GB" sz="2000" dirty="0" smtClean="0"/>
              <a:t> à </a:t>
            </a:r>
            <a:r>
              <a:rPr lang="en-GB" sz="2000" dirty="0" err="1" smtClean="0"/>
              <a:t>Bruxelles</a:t>
            </a:r>
            <a:r>
              <a:rPr lang="en-GB" sz="2000" dirty="0" smtClean="0"/>
              <a:t> et </a:t>
            </a:r>
            <a:r>
              <a:rPr lang="en-GB" sz="2000" dirty="0" err="1" smtClean="0"/>
              <a:t>Liège</a:t>
            </a:r>
            <a:endParaRPr lang="en-GB" sz="2000" dirty="0" smtClean="0"/>
          </a:p>
          <a:p>
            <a:pPr>
              <a:lnSpc>
                <a:spcPct val="90000"/>
              </a:lnSpc>
            </a:pPr>
            <a:r>
              <a:rPr lang="en-GB" sz="2000" dirty="0" err="1" smtClean="0"/>
              <a:t>Une</a:t>
            </a:r>
            <a:r>
              <a:rPr lang="en-GB" sz="2000" dirty="0" smtClean="0"/>
              <a:t> </a:t>
            </a:r>
            <a:r>
              <a:rPr lang="en-GB" sz="2000" dirty="0" err="1" smtClean="0"/>
              <a:t>vingtaine</a:t>
            </a:r>
            <a:r>
              <a:rPr lang="en-GB" sz="2000" dirty="0" smtClean="0"/>
              <a:t> </a:t>
            </a:r>
            <a:r>
              <a:rPr lang="en-GB" sz="2000" dirty="0" err="1" smtClean="0"/>
              <a:t>seulement</a:t>
            </a:r>
            <a:r>
              <a:rPr lang="en-GB" sz="2000" dirty="0" smtClean="0"/>
              <a:t> </a:t>
            </a:r>
            <a:r>
              <a:rPr lang="en-GB" sz="2000" dirty="0" err="1" smtClean="0"/>
              <a:t>traversent</a:t>
            </a:r>
            <a:r>
              <a:rPr lang="en-GB" sz="2000" dirty="0" smtClean="0"/>
              <a:t> </a:t>
            </a:r>
            <a:r>
              <a:rPr lang="en-GB" sz="2000" dirty="0" err="1" smtClean="0"/>
              <a:t>l’occupation</a:t>
            </a:r>
            <a:endParaRPr lang="en-GB" sz="2000" dirty="0" smtClean="0"/>
          </a:p>
          <a:p>
            <a:pPr>
              <a:lnSpc>
                <a:spcPct val="90000"/>
              </a:lnSpc>
              <a:buNone/>
            </a:pPr>
            <a:r>
              <a:rPr lang="en-GB" sz="2000" b="1" dirty="0" err="1"/>
              <a:t>Soutien</a:t>
            </a:r>
            <a:r>
              <a:rPr lang="en-GB" sz="2000" b="1" dirty="0"/>
              <a:t> aux </a:t>
            </a:r>
            <a:r>
              <a:rPr lang="en-GB" sz="2000" b="1" dirty="0" err="1" smtClean="0"/>
              <a:t>réfractaires</a:t>
            </a:r>
            <a:r>
              <a:rPr lang="en-GB" sz="2000" b="1" dirty="0" smtClean="0"/>
              <a:t> au travail </a:t>
            </a:r>
            <a:r>
              <a:rPr lang="en-GB" sz="2000" b="1" dirty="0" err="1" smtClean="0"/>
              <a:t>obligatoire</a:t>
            </a:r>
            <a:r>
              <a:rPr lang="en-GB" sz="2000" b="1" dirty="0" smtClean="0"/>
              <a:t> </a:t>
            </a:r>
            <a:r>
              <a:rPr lang="en-GB" sz="2000" b="1" dirty="0" err="1" smtClean="0"/>
              <a:t>en</a:t>
            </a:r>
            <a:r>
              <a:rPr lang="en-GB" sz="2000" b="1" dirty="0" smtClean="0"/>
              <a:t> </a:t>
            </a:r>
            <a:r>
              <a:rPr lang="en-GB" sz="2000" b="1" dirty="0" err="1" smtClean="0"/>
              <a:t>Allemagne</a:t>
            </a:r>
            <a:endParaRPr lang="en-GB" sz="2000" b="1" dirty="0" smtClean="0"/>
          </a:p>
          <a:p>
            <a:pPr>
              <a:lnSpc>
                <a:spcPct val="90000"/>
              </a:lnSpc>
            </a:pPr>
            <a:r>
              <a:rPr lang="en-GB" sz="2100" dirty="0" err="1"/>
              <a:t>Réseau</a:t>
            </a:r>
            <a:r>
              <a:rPr lang="en-GB" sz="2100" dirty="0"/>
              <a:t> </a:t>
            </a:r>
            <a:r>
              <a:rPr lang="en-GB" sz="2100" dirty="0" err="1" smtClean="0"/>
              <a:t>Socrate</a:t>
            </a:r>
            <a:r>
              <a:rPr lang="en-GB" sz="2100" dirty="0" smtClean="0"/>
              <a:t>, à </a:t>
            </a:r>
            <a:r>
              <a:rPr lang="en-GB" sz="2100" dirty="0" err="1"/>
              <a:t>partir</a:t>
            </a:r>
            <a:r>
              <a:rPr lang="en-GB" sz="2100" dirty="0"/>
              <a:t> de </a:t>
            </a:r>
            <a:r>
              <a:rPr lang="en-GB" sz="2100" dirty="0" err="1" smtClean="0"/>
              <a:t>l’automne</a:t>
            </a:r>
            <a:r>
              <a:rPr lang="en-GB" sz="2100" dirty="0" smtClean="0"/>
              <a:t> </a:t>
            </a:r>
            <a:r>
              <a:rPr lang="en-GB" sz="2100" dirty="0"/>
              <a:t>1943: </a:t>
            </a:r>
            <a:r>
              <a:rPr lang="en-GB" sz="2100" dirty="0" err="1"/>
              <a:t>droite</a:t>
            </a:r>
            <a:r>
              <a:rPr lang="en-GB" sz="2100" dirty="0"/>
              <a:t> et gauche </a:t>
            </a:r>
            <a:r>
              <a:rPr lang="en-GB" sz="2100" dirty="0" err="1" smtClean="0"/>
              <a:t>modérée</a:t>
            </a:r>
            <a:r>
              <a:rPr lang="en-GB" sz="2100" dirty="0" smtClean="0"/>
              <a:t>, via surtout les </a:t>
            </a:r>
            <a:r>
              <a:rPr lang="en-GB" sz="2100" dirty="0" err="1" smtClean="0"/>
              <a:t>syndicats</a:t>
            </a:r>
            <a:r>
              <a:rPr lang="en-GB" sz="2100" dirty="0" smtClean="0"/>
              <a:t> et le FI.</a:t>
            </a:r>
            <a:endParaRPr lang="en-GB" sz="2100" dirty="0"/>
          </a:p>
          <a:p>
            <a:pPr>
              <a:lnSpc>
                <a:spcPct val="90000"/>
              </a:lnSpc>
            </a:pPr>
            <a:endParaRPr lang="en-GB" sz="2000" dirty="0" smtClean="0"/>
          </a:p>
          <a:p>
            <a:pPr>
              <a:lnSpc>
                <a:spcPct val="90000"/>
              </a:lnSpc>
            </a:pPr>
            <a:endParaRPr lang="en-GB" sz="2000" dirty="0" smtClean="0"/>
          </a:p>
          <a:p>
            <a:pPr>
              <a:lnSpc>
                <a:spcPct val="90000"/>
              </a:lnSpc>
              <a:buNone/>
            </a:pPr>
            <a:endParaRPr lang="en-GB" sz="2000" i="1" dirty="0" smtClean="0"/>
          </a:p>
          <a:p>
            <a:pPr marL="0" indent="0">
              <a:lnSpc>
                <a:spcPct val="90000"/>
              </a:lnSpc>
              <a:buNone/>
            </a:pPr>
            <a:endParaRPr lang="en-GB" sz="2000" dirty="0" smtClean="0"/>
          </a:p>
          <a:p>
            <a:pPr>
              <a:lnSpc>
                <a:spcPct val="90000"/>
              </a:lnSpc>
            </a:pPr>
            <a:endParaRPr lang="en-GB" sz="2200" dirty="0"/>
          </a:p>
          <a:p>
            <a:pPr marL="0" indent="0">
              <a:lnSpc>
                <a:spcPct val="90000"/>
              </a:lnSpc>
              <a:buNone/>
            </a:pPr>
            <a:endParaRPr lang="en-GB" sz="2200" b="1" i="1" dirty="0"/>
          </a:p>
          <a:p>
            <a:pPr marL="0" indent="0">
              <a:lnSpc>
                <a:spcPct val="90000"/>
              </a:lnSpc>
              <a:buNone/>
            </a:pPr>
            <a:endParaRPr lang="en-GB" sz="1700" dirty="0" smtClean="0"/>
          </a:p>
          <a:p>
            <a:pPr marL="0" indent="0">
              <a:lnSpc>
                <a:spcPct val="90000"/>
              </a:lnSpc>
              <a:buNone/>
            </a:pPr>
            <a:endParaRPr lang="en-GB" sz="1700" dirty="0"/>
          </a:p>
        </p:txBody>
      </p:sp>
    </p:spTree>
    <p:extLst>
      <p:ext uri="{BB962C8B-B14F-4D97-AF65-F5344CB8AC3E}">
        <p14:creationId xmlns:p14="http://schemas.microsoft.com/office/powerpoint/2010/main" val="1527134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fade">
                                      <p:cBhvr>
                                        <p:cTn id="47" dur="500"/>
                                        <p:tgtEl>
                                          <p:spTgt spid="3">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Effect transition="in" filter="fade">
                                      <p:cBhvr>
                                        <p:cTn id="52" dur="500"/>
                                        <p:tgtEl>
                                          <p:spTgt spid="3">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fade">
                                      <p:cBhvr>
                                        <p:cTn id="57" dur="500"/>
                                        <p:tgtEl>
                                          <p:spTgt spid="3">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5" end="15"/>
                                            </p:txEl>
                                          </p:spTgt>
                                        </p:tgtEl>
                                        <p:attrNameLst>
                                          <p:attrName>style.visibility</p:attrName>
                                        </p:attrNameLst>
                                      </p:cBhvr>
                                      <p:to>
                                        <p:strVal val="visible"/>
                                      </p:to>
                                    </p:set>
                                    <p:animEffect transition="in" filter="fade">
                                      <p:cBhvr>
                                        <p:cTn id="62" dur="500"/>
                                        <p:tgtEl>
                                          <p:spTgt spid="3">
                                            <p:txEl>
                                              <p:pRg st="15" end="1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6" end="16"/>
                                            </p:txEl>
                                          </p:spTgt>
                                        </p:tgtEl>
                                        <p:attrNameLst>
                                          <p:attrName>style.visibility</p:attrName>
                                        </p:attrNameLst>
                                      </p:cBhvr>
                                      <p:to>
                                        <p:strVal val="visible"/>
                                      </p:to>
                                    </p:set>
                                    <p:animEffect transition="in" filter="fade">
                                      <p:cBhvr>
                                        <p:cTn id="67" dur="500"/>
                                        <p:tgtEl>
                                          <p:spTgt spid="3">
                                            <p:txEl>
                                              <p:pRg st="16" end="1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7" end="17"/>
                                            </p:txEl>
                                          </p:spTgt>
                                        </p:tgtEl>
                                        <p:attrNameLst>
                                          <p:attrName>style.visibility</p:attrName>
                                        </p:attrNameLst>
                                      </p:cBhvr>
                                      <p:to>
                                        <p:strVal val="visible"/>
                                      </p:to>
                                    </p:set>
                                    <p:animEffect transition="in" filter="fade">
                                      <p:cBhvr>
                                        <p:cTn id="72" dur="500"/>
                                        <p:tgtEl>
                                          <p:spTgt spid="3">
                                            <p:txEl>
                                              <p:pRg st="17" end="1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
                                            <p:txEl>
                                              <p:pRg st="18" end="18"/>
                                            </p:txEl>
                                          </p:spTgt>
                                        </p:tgtEl>
                                        <p:attrNameLst>
                                          <p:attrName>style.visibility</p:attrName>
                                        </p:attrNameLst>
                                      </p:cBhvr>
                                      <p:to>
                                        <p:strVal val="visible"/>
                                      </p:to>
                                    </p:set>
                                    <p:animEffect transition="in" filter="fade">
                                      <p:cBhvr>
                                        <p:cTn id="77" dur="500"/>
                                        <p:tgtEl>
                                          <p:spTgt spid="3">
                                            <p:txEl>
                                              <p:pRg st="18" end="1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
                                            <p:txEl>
                                              <p:pRg st="19" end="19"/>
                                            </p:txEl>
                                          </p:spTgt>
                                        </p:tgtEl>
                                        <p:attrNameLst>
                                          <p:attrName>style.visibility</p:attrName>
                                        </p:attrNameLst>
                                      </p:cBhvr>
                                      <p:to>
                                        <p:strVal val="visible"/>
                                      </p:to>
                                    </p:set>
                                    <p:animEffect transition="in" filter="fade">
                                      <p:cBhvr>
                                        <p:cTn id="82" dur="500"/>
                                        <p:tgtEl>
                                          <p:spTgt spid="3">
                                            <p:txEl>
                                              <p:pRg st="19" end="1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
                                            <p:txEl>
                                              <p:pRg st="20" end="20"/>
                                            </p:txEl>
                                          </p:spTgt>
                                        </p:tgtEl>
                                        <p:attrNameLst>
                                          <p:attrName>style.visibility</p:attrName>
                                        </p:attrNameLst>
                                      </p:cBhvr>
                                      <p:to>
                                        <p:strVal val="visible"/>
                                      </p:to>
                                    </p:set>
                                    <p:animEffect transition="in" filter="fade">
                                      <p:cBhvr>
                                        <p:cTn id="87" dur="500"/>
                                        <p:tgtEl>
                                          <p:spTgt spid="3">
                                            <p:txEl>
                                              <p:pRg st="20" end="2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
                                            <p:txEl>
                                              <p:pRg st="21" end="21"/>
                                            </p:txEl>
                                          </p:spTgt>
                                        </p:tgtEl>
                                        <p:attrNameLst>
                                          <p:attrName>style.visibility</p:attrName>
                                        </p:attrNameLst>
                                      </p:cBhvr>
                                      <p:to>
                                        <p:strVal val="visible"/>
                                      </p:to>
                                    </p:set>
                                    <p:animEffect transition="in" filter="fade">
                                      <p:cBhvr>
                                        <p:cTn id="92" dur="500"/>
                                        <p:tgtEl>
                                          <p:spTgt spid="3">
                                            <p:txEl>
                                              <p:pRg st="21" end="2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764704"/>
            <a:ext cx="8229600" cy="5904656"/>
          </a:xfrm>
        </p:spPr>
        <p:txBody>
          <a:bodyPr>
            <a:normAutofit/>
          </a:bodyPr>
          <a:lstStyle/>
          <a:p>
            <a:pPr marL="0" indent="0">
              <a:lnSpc>
                <a:spcPct val="90000"/>
              </a:lnSpc>
              <a:buNone/>
            </a:pPr>
            <a:endParaRPr lang="en-GB" sz="1400" b="1" i="1" dirty="0" smtClean="0"/>
          </a:p>
          <a:p>
            <a:pPr marL="0" indent="0">
              <a:lnSpc>
                <a:spcPct val="90000"/>
              </a:lnSpc>
              <a:buNone/>
            </a:pPr>
            <a:r>
              <a:rPr lang="en-GB" sz="1400" b="1" i="1" dirty="0" smtClean="0"/>
              <a:t>3.1. A </a:t>
            </a:r>
            <a:r>
              <a:rPr lang="en-GB" sz="1400" b="1" i="1" dirty="0" err="1" smtClean="0"/>
              <a:t>droite</a:t>
            </a:r>
            <a:r>
              <a:rPr lang="en-GB" sz="1400" b="1" i="1" dirty="0" smtClean="0"/>
              <a:t> (2)</a:t>
            </a:r>
          </a:p>
          <a:p>
            <a:pPr marL="0" indent="0">
              <a:lnSpc>
                <a:spcPct val="90000"/>
              </a:lnSpc>
              <a:buNone/>
            </a:pPr>
            <a:endParaRPr lang="en-GB" sz="1400" b="1" i="1" dirty="0" smtClean="0"/>
          </a:p>
          <a:p>
            <a:pPr marL="0" indent="0">
              <a:lnSpc>
                <a:spcPct val="90000"/>
              </a:lnSpc>
              <a:buNone/>
            </a:pPr>
            <a:r>
              <a:rPr lang="en-GB" sz="1400" i="1" dirty="0" smtClean="0"/>
              <a:t>3.1.2. La résistance des </a:t>
            </a:r>
            <a:r>
              <a:rPr lang="en-GB" sz="1400" i="1" dirty="0" err="1" smtClean="0"/>
              <a:t>militaires</a:t>
            </a:r>
            <a:r>
              <a:rPr lang="en-GB" sz="1400" i="1" dirty="0" smtClean="0"/>
              <a:t> : </a:t>
            </a:r>
            <a:r>
              <a:rPr lang="en-GB" sz="1400" i="1" dirty="0" err="1" smtClean="0"/>
              <a:t>l’Armée</a:t>
            </a:r>
            <a:r>
              <a:rPr lang="en-GB" sz="1400" i="1" dirty="0" smtClean="0"/>
              <a:t> </a:t>
            </a:r>
            <a:r>
              <a:rPr lang="en-GB" sz="1400" i="1" dirty="0" err="1" smtClean="0"/>
              <a:t>secrète</a:t>
            </a:r>
            <a:r>
              <a:rPr lang="en-GB" sz="1400" i="1" dirty="0" smtClean="0"/>
              <a:t>, surtout</a:t>
            </a:r>
          </a:p>
          <a:p>
            <a:pPr marL="0" indent="0">
              <a:lnSpc>
                <a:spcPct val="90000"/>
              </a:lnSpc>
              <a:buNone/>
            </a:pPr>
            <a:endParaRPr lang="en-GB" sz="1400" i="1" dirty="0" smtClean="0"/>
          </a:p>
          <a:p>
            <a:r>
              <a:rPr lang="en-GB" sz="1400" dirty="0" smtClean="0"/>
              <a:t>L’ AS, </a:t>
            </a:r>
            <a:r>
              <a:rPr lang="en-GB" sz="1400" dirty="0" err="1" smtClean="0"/>
              <a:t>héritière</a:t>
            </a:r>
            <a:r>
              <a:rPr lang="en-GB" sz="1400" dirty="0" smtClean="0"/>
              <a:t> de la </a:t>
            </a:r>
            <a:r>
              <a:rPr lang="en-GB" sz="1400" dirty="0" err="1" smtClean="0"/>
              <a:t>Légion</a:t>
            </a:r>
            <a:r>
              <a:rPr lang="en-GB" sz="1400" dirty="0" smtClean="0"/>
              <a:t> </a:t>
            </a:r>
            <a:r>
              <a:rPr lang="en-GB" sz="1400" dirty="0" err="1" smtClean="0"/>
              <a:t>belge</a:t>
            </a:r>
            <a:r>
              <a:rPr lang="en-GB" sz="1400" dirty="0" smtClean="0"/>
              <a:t>, </a:t>
            </a:r>
            <a:r>
              <a:rPr lang="en-GB" sz="1400" dirty="0" err="1" smtClean="0"/>
              <a:t>est</a:t>
            </a:r>
            <a:r>
              <a:rPr lang="en-GB" sz="1400" dirty="0" smtClean="0"/>
              <a:t> le </a:t>
            </a:r>
            <a:r>
              <a:rPr lang="en-GB" sz="1400" dirty="0" err="1" smtClean="0"/>
              <a:t>mouvement</a:t>
            </a:r>
            <a:r>
              <a:rPr lang="en-GB" sz="1400" dirty="0" smtClean="0"/>
              <a:t> le plus </a:t>
            </a:r>
            <a:r>
              <a:rPr lang="en-GB" sz="1400" dirty="0" err="1" smtClean="0"/>
              <a:t>étoffé</a:t>
            </a:r>
            <a:r>
              <a:rPr lang="en-GB" sz="1400" dirty="0" smtClean="0"/>
              <a:t> à la </a:t>
            </a:r>
            <a:r>
              <a:rPr lang="en-GB" sz="1400" dirty="0" err="1" smtClean="0"/>
              <a:t>veille</a:t>
            </a:r>
            <a:r>
              <a:rPr lang="en-GB" sz="1400" dirty="0" smtClean="0"/>
              <a:t> du </a:t>
            </a:r>
            <a:r>
              <a:rPr lang="en-GB" sz="1400" dirty="0" err="1" smtClean="0"/>
              <a:t>débarquement</a:t>
            </a:r>
            <a:r>
              <a:rPr lang="en-GB" sz="1400" dirty="0" smtClean="0"/>
              <a:t> (54.000 </a:t>
            </a:r>
            <a:r>
              <a:rPr lang="en-GB" sz="1400" dirty="0" err="1" smtClean="0"/>
              <a:t>membres</a:t>
            </a:r>
            <a:r>
              <a:rPr lang="en-GB" sz="1400" dirty="0" smtClean="0"/>
              <a:t>)</a:t>
            </a:r>
            <a:endParaRPr lang="en-GB" sz="1400" dirty="0"/>
          </a:p>
          <a:p>
            <a:r>
              <a:rPr lang="en-GB" sz="1400" dirty="0" smtClean="0"/>
              <a:t>Evolution en dent de </a:t>
            </a:r>
            <a:r>
              <a:rPr lang="en-GB" sz="1400" dirty="0" err="1" smtClean="0"/>
              <a:t>scie</a:t>
            </a:r>
            <a:r>
              <a:rPr lang="en-GB" sz="1400" dirty="0" smtClean="0"/>
              <a:t> : </a:t>
            </a:r>
            <a:r>
              <a:rPr lang="en-GB" sz="1400" dirty="0" err="1" smtClean="0"/>
              <a:t>inexpérience</a:t>
            </a:r>
            <a:r>
              <a:rPr lang="en-GB" sz="1400" dirty="0" smtClean="0"/>
              <a:t> + </a:t>
            </a:r>
            <a:r>
              <a:rPr lang="en-GB" sz="1400" dirty="0" err="1" smtClean="0"/>
              <a:t>désaveu</a:t>
            </a:r>
            <a:r>
              <a:rPr lang="en-GB" sz="1400" dirty="0" smtClean="0"/>
              <a:t> des </a:t>
            </a:r>
            <a:r>
              <a:rPr lang="en-GB" sz="1400" dirty="0" err="1" smtClean="0"/>
              <a:t>autorités</a:t>
            </a:r>
            <a:r>
              <a:rPr lang="en-GB" sz="1400" dirty="0" smtClean="0"/>
              <a:t> </a:t>
            </a:r>
            <a:r>
              <a:rPr lang="en-GB" sz="1400" dirty="0" err="1" smtClean="0"/>
              <a:t>belges</a:t>
            </a:r>
            <a:r>
              <a:rPr lang="en-GB" sz="1400" dirty="0" smtClean="0"/>
              <a:t> de </a:t>
            </a:r>
            <a:r>
              <a:rPr lang="en-GB" sz="1400" dirty="0" err="1" smtClean="0"/>
              <a:t>Londres</a:t>
            </a:r>
            <a:r>
              <a:rPr lang="en-GB" sz="1400" dirty="0" smtClean="0"/>
              <a:t> qui la </a:t>
            </a:r>
            <a:r>
              <a:rPr lang="en-GB" sz="1400" dirty="0" err="1" smtClean="0"/>
              <a:t>soupçonnent</a:t>
            </a:r>
            <a:r>
              <a:rPr lang="en-GB" sz="1400" dirty="0" smtClean="0"/>
              <a:t> d’être un instrument de </a:t>
            </a:r>
            <a:r>
              <a:rPr lang="en-GB" sz="1400" dirty="0" err="1" smtClean="0"/>
              <a:t>renforcement</a:t>
            </a:r>
            <a:r>
              <a:rPr lang="en-GB" sz="1400" dirty="0" smtClean="0"/>
              <a:t> du </a:t>
            </a:r>
            <a:r>
              <a:rPr lang="en-GB" sz="1400" dirty="0" err="1" smtClean="0"/>
              <a:t>pouvoir</a:t>
            </a:r>
            <a:r>
              <a:rPr lang="en-GB" sz="1400" dirty="0" smtClean="0"/>
              <a:t> du </a:t>
            </a:r>
            <a:r>
              <a:rPr lang="en-GB" sz="1400" dirty="0" err="1" smtClean="0"/>
              <a:t>Roi</a:t>
            </a:r>
            <a:r>
              <a:rPr lang="en-GB" sz="1400" dirty="0" smtClean="0"/>
              <a:t> </a:t>
            </a:r>
            <a:r>
              <a:rPr lang="en-GB" sz="1400" dirty="0" err="1" smtClean="0"/>
              <a:t>entraînent</a:t>
            </a:r>
            <a:r>
              <a:rPr lang="en-GB" sz="1400" dirty="0" smtClean="0"/>
              <a:t> des </a:t>
            </a:r>
            <a:r>
              <a:rPr lang="en-GB" sz="1400" dirty="0" err="1" smtClean="0"/>
              <a:t>vagues</a:t>
            </a:r>
            <a:r>
              <a:rPr lang="en-GB" sz="1400" dirty="0" smtClean="0"/>
              <a:t> </a:t>
            </a:r>
            <a:r>
              <a:rPr lang="en-GB" sz="1400" dirty="0" err="1" smtClean="0"/>
              <a:t>d’arrestations</a:t>
            </a:r>
            <a:r>
              <a:rPr lang="en-GB" sz="1400" dirty="0" smtClean="0"/>
              <a:t> </a:t>
            </a:r>
            <a:r>
              <a:rPr lang="en-GB" sz="1400" dirty="0"/>
              <a:t> </a:t>
            </a:r>
            <a:r>
              <a:rPr lang="en-GB" sz="1400" dirty="0" smtClean="0"/>
              <a:t>de </a:t>
            </a:r>
            <a:r>
              <a:rPr lang="en-GB" sz="1400" dirty="0" err="1" smtClean="0"/>
              <a:t>l’été</a:t>
            </a:r>
            <a:r>
              <a:rPr lang="en-GB" sz="1400" dirty="0" smtClean="0"/>
              <a:t> 1942 à </a:t>
            </a:r>
            <a:r>
              <a:rPr lang="en-GB" sz="1400" dirty="0" err="1" smtClean="0"/>
              <a:t>avril</a:t>
            </a:r>
            <a:r>
              <a:rPr lang="en-GB" sz="1400" dirty="0" smtClean="0"/>
              <a:t> 1943</a:t>
            </a:r>
            <a:endParaRPr lang="en-GB" sz="1400" dirty="0"/>
          </a:p>
          <a:p>
            <a:r>
              <a:rPr lang="en-GB" sz="1400" dirty="0" smtClean="0"/>
              <a:t>A </a:t>
            </a:r>
            <a:r>
              <a:rPr lang="en-GB" sz="1400" dirty="0" err="1" smtClean="0"/>
              <a:t>partir</a:t>
            </a:r>
            <a:r>
              <a:rPr lang="en-GB" sz="1400" dirty="0" smtClean="0"/>
              <a:t> de </a:t>
            </a:r>
            <a:r>
              <a:rPr lang="en-GB" sz="1400" dirty="0" err="1" smtClean="0"/>
              <a:t>l’été</a:t>
            </a:r>
            <a:r>
              <a:rPr lang="en-GB" sz="1400" dirty="0" smtClean="0"/>
              <a:t> 1943, </a:t>
            </a:r>
            <a:r>
              <a:rPr lang="en-GB" sz="1400" dirty="0" err="1" smtClean="0"/>
              <a:t>l’AS</a:t>
            </a:r>
            <a:r>
              <a:rPr lang="en-GB" sz="1400" dirty="0" smtClean="0"/>
              <a:t> </a:t>
            </a:r>
            <a:r>
              <a:rPr lang="en-GB" sz="1400" dirty="0" err="1" smtClean="0"/>
              <a:t>est</a:t>
            </a:r>
            <a:r>
              <a:rPr lang="en-GB" sz="1400" dirty="0" smtClean="0"/>
              <a:t> </a:t>
            </a:r>
            <a:r>
              <a:rPr lang="en-GB" sz="1400" dirty="0" err="1" smtClean="0"/>
              <a:t>dotée</a:t>
            </a:r>
            <a:r>
              <a:rPr lang="en-GB" sz="1400" dirty="0" smtClean="0"/>
              <a:t> de </a:t>
            </a:r>
            <a:r>
              <a:rPr lang="en-GB" sz="1400" dirty="0" err="1" smtClean="0"/>
              <a:t>moyens</a:t>
            </a:r>
            <a:r>
              <a:rPr lang="en-GB" sz="1400" dirty="0" smtClean="0"/>
              <a:t> </a:t>
            </a:r>
            <a:r>
              <a:rPr lang="en-GB" sz="1400" dirty="0" err="1" smtClean="0"/>
              <a:t>matériels</a:t>
            </a:r>
            <a:r>
              <a:rPr lang="en-GB" sz="1400" dirty="0" smtClean="0"/>
              <a:t> et financiers.</a:t>
            </a:r>
          </a:p>
          <a:p>
            <a:r>
              <a:rPr lang="en-GB" sz="1400" dirty="0" smtClean="0"/>
              <a:t>A </a:t>
            </a:r>
            <a:r>
              <a:rPr lang="en-GB" sz="1400" dirty="0" err="1" smtClean="0"/>
              <a:t>partir</a:t>
            </a:r>
            <a:r>
              <a:rPr lang="en-GB" sz="1400" dirty="0" smtClean="0"/>
              <a:t> de </a:t>
            </a:r>
            <a:r>
              <a:rPr lang="en-GB" sz="1400" dirty="0" err="1" smtClean="0"/>
              <a:t>juin</a:t>
            </a:r>
            <a:r>
              <a:rPr lang="en-GB" sz="1400" dirty="0" smtClean="0"/>
              <a:t> 1944, actions de </a:t>
            </a:r>
            <a:r>
              <a:rPr lang="en-GB" sz="1400" dirty="0" err="1" smtClean="0"/>
              <a:t>grande</a:t>
            </a:r>
            <a:r>
              <a:rPr lang="en-GB" sz="1400" dirty="0" smtClean="0"/>
              <a:t> </a:t>
            </a:r>
            <a:r>
              <a:rPr lang="en-GB" sz="1400" dirty="0" err="1" smtClean="0"/>
              <a:t>ampleur</a:t>
            </a:r>
            <a:r>
              <a:rPr lang="en-GB" sz="1400" dirty="0" smtClean="0"/>
              <a:t> </a:t>
            </a:r>
            <a:r>
              <a:rPr lang="en-GB" sz="1400" dirty="0" err="1" smtClean="0"/>
              <a:t>contre</a:t>
            </a:r>
            <a:r>
              <a:rPr lang="en-GB" sz="1400" dirty="0" smtClean="0"/>
              <a:t> </a:t>
            </a:r>
            <a:r>
              <a:rPr lang="en-GB" sz="1400" dirty="0" err="1" smtClean="0"/>
              <a:t>voies</a:t>
            </a:r>
            <a:r>
              <a:rPr lang="en-GB" sz="1400" dirty="0" smtClean="0"/>
              <a:t> de communication et </a:t>
            </a:r>
            <a:r>
              <a:rPr lang="en-GB" sz="1400" dirty="0" err="1" smtClean="0"/>
              <a:t>moyens</a:t>
            </a:r>
            <a:r>
              <a:rPr lang="en-GB" sz="1400" dirty="0" smtClean="0"/>
              <a:t> de transmission de </a:t>
            </a:r>
            <a:r>
              <a:rPr lang="en-GB" sz="1400" dirty="0" err="1" smtClean="0"/>
              <a:t>l’occupant</a:t>
            </a:r>
            <a:r>
              <a:rPr lang="en-GB" sz="1400" dirty="0" smtClean="0"/>
              <a:t>.</a:t>
            </a:r>
          </a:p>
          <a:p>
            <a:r>
              <a:rPr lang="en-GB" sz="1400" dirty="0" err="1" smtClean="0"/>
              <a:t>Libération</a:t>
            </a:r>
            <a:r>
              <a:rPr lang="en-GB" sz="1400" dirty="0" smtClean="0"/>
              <a:t> : appoint </a:t>
            </a:r>
            <a:r>
              <a:rPr lang="en-GB" sz="1400" dirty="0" err="1" smtClean="0"/>
              <a:t>précieux</a:t>
            </a:r>
            <a:r>
              <a:rPr lang="en-GB" sz="1400" dirty="0" smtClean="0"/>
              <a:t> aux </a:t>
            </a:r>
            <a:r>
              <a:rPr lang="en-GB" sz="1400" dirty="0" err="1" smtClean="0"/>
              <a:t>Alliés</a:t>
            </a:r>
            <a:r>
              <a:rPr lang="en-GB" sz="1400" dirty="0" smtClean="0"/>
              <a:t> par missions de liaison et </a:t>
            </a:r>
            <a:r>
              <a:rPr lang="en-GB" sz="1400" dirty="0" err="1" smtClean="0"/>
              <a:t>nettoyage</a:t>
            </a:r>
            <a:r>
              <a:rPr lang="en-GB" sz="1400" dirty="0" smtClean="0"/>
              <a:t> des </a:t>
            </a:r>
            <a:r>
              <a:rPr lang="en-GB" sz="1400" dirty="0" err="1" smtClean="0"/>
              <a:t>poches</a:t>
            </a:r>
            <a:r>
              <a:rPr lang="en-GB" sz="1400" dirty="0" smtClean="0"/>
              <a:t> </a:t>
            </a:r>
            <a:r>
              <a:rPr lang="en-GB" sz="1400" dirty="0" err="1" smtClean="0"/>
              <a:t>ennemies</a:t>
            </a:r>
            <a:r>
              <a:rPr lang="en-GB" sz="1400" dirty="0" smtClean="0"/>
              <a:t>.</a:t>
            </a:r>
          </a:p>
          <a:p>
            <a:r>
              <a:rPr lang="en-GB" sz="1400" dirty="0" smtClean="0"/>
              <a:t>Cadre </a:t>
            </a:r>
            <a:r>
              <a:rPr lang="en-GB" sz="1400" dirty="0" err="1" smtClean="0"/>
              <a:t>militaire</a:t>
            </a:r>
            <a:r>
              <a:rPr lang="en-GB" sz="1400" dirty="0" smtClean="0"/>
              <a:t>, </a:t>
            </a:r>
            <a:r>
              <a:rPr lang="en-GB" sz="1400" dirty="0" err="1" smtClean="0"/>
              <a:t>mais</a:t>
            </a:r>
            <a:r>
              <a:rPr lang="en-GB" sz="1400" dirty="0" smtClean="0"/>
              <a:t> </a:t>
            </a:r>
            <a:r>
              <a:rPr lang="en-GB" sz="1400" dirty="0" err="1" smtClean="0"/>
              <a:t>recrute</a:t>
            </a:r>
            <a:r>
              <a:rPr lang="en-GB" sz="1400" dirty="0" smtClean="0"/>
              <a:t> </a:t>
            </a:r>
            <a:r>
              <a:rPr lang="en-GB" sz="1400" dirty="0" err="1" smtClean="0"/>
              <a:t>dans</a:t>
            </a:r>
            <a:r>
              <a:rPr lang="en-GB" sz="1400" dirty="0" smtClean="0"/>
              <a:t> </a:t>
            </a:r>
            <a:r>
              <a:rPr lang="en-GB" sz="1400" dirty="0" err="1" smtClean="0"/>
              <a:t>toutes</a:t>
            </a:r>
            <a:r>
              <a:rPr lang="en-GB" sz="1400" dirty="0" smtClean="0"/>
              <a:t> les couches de la </a:t>
            </a:r>
            <a:r>
              <a:rPr lang="en-GB" sz="1400" dirty="0" err="1" smtClean="0"/>
              <a:t>société</a:t>
            </a:r>
            <a:r>
              <a:rPr lang="en-GB" sz="1400" dirty="0" smtClean="0"/>
              <a:t>, </a:t>
            </a:r>
            <a:r>
              <a:rPr lang="en-GB" sz="1400" dirty="0" err="1" smtClean="0"/>
              <a:t>même</a:t>
            </a:r>
            <a:r>
              <a:rPr lang="en-GB" sz="1400" dirty="0" smtClean="0"/>
              <a:t> </a:t>
            </a:r>
            <a:r>
              <a:rPr lang="en-GB" sz="1400" dirty="0" err="1" smtClean="0"/>
              <a:t>si</a:t>
            </a:r>
            <a:r>
              <a:rPr lang="en-GB" sz="1400" dirty="0" smtClean="0"/>
              <a:t> </a:t>
            </a:r>
            <a:r>
              <a:rPr lang="en-GB" sz="1400" dirty="0" err="1" smtClean="0"/>
              <a:t>ouvriers</a:t>
            </a:r>
            <a:r>
              <a:rPr lang="en-GB" sz="1400" dirty="0" smtClean="0"/>
              <a:t> </a:t>
            </a:r>
            <a:r>
              <a:rPr lang="en-GB" sz="1400" dirty="0" err="1" smtClean="0"/>
              <a:t>moins</a:t>
            </a:r>
            <a:r>
              <a:rPr lang="en-GB" sz="1400" dirty="0" smtClean="0"/>
              <a:t> </a:t>
            </a:r>
            <a:r>
              <a:rPr lang="en-GB" sz="1400" dirty="0" err="1" smtClean="0"/>
              <a:t>nombreux</a:t>
            </a:r>
            <a:r>
              <a:rPr lang="en-GB" sz="1400" dirty="0" smtClean="0"/>
              <a:t> </a:t>
            </a:r>
            <a:r>
              <a:rPr lang="en-GB" sz="1400" dirty="0" err="1" smtClean="0"/>
              <a:t>qu’au</a:t>
            </a:r>
            <a:r>
              <a:rPr lang="en-GB" sz="1400" dirty="0" smtClean="0"/>
              <a:t> FI. </a:t>
            </a:r>
            <a:r>
              <a:rPr lang="en-GB" sz="1400" dirty="0" err="1" smtClean="0"/>
              <a:t>Développement</a:t>
            </a:r>
            <a:r>
              <a:rPr lang="en-GB" sz="1400" dirty="0" smtClean="0"/>
              <a:t> </a:t>
            </a:r>
            <a:r>
              <a:rPr lang="en-GB" sz="1400" dirty="0" err="1" smtClean="0"/>
              <a:t>remarquable</a:t>
            </a:r>
            <a:r>
              <a:rPr lang="en-GB" sz="1400" dirty="0" smtClean="0"/>
              <a:t> en </a:t>
            </a:r>
            <a:r>
              <a:rPr lang="en-GB" sz="1400" dirty="0" err="1" smtClean="0"/>
              <a:t>Flandre</a:t>
            </a:r>
            <a:r>
              <a:rPr lang="en-GB" sz="1400" dirty="0" smtClean="0"/>
              <a:t>. </a:t>
            </a:r>
          </a:p>
          <a:p>
            <a:endParaRPr lang="en-GB" sz="1400" dirty="0" smtClean="0"/>
          </a:p>
          <a:p>
            <a:r>
              <a:rPr lang="en-GB" sz="1400" dirty="0" err="1" smtClean="0"/>
              <a:t>Aussi</a:t>
            </a:r>
            <a:r>
              <a:rPr lang="en-GB" sz="1400" dirty="0" smtClean="0"/>
              <a:t> la </a:t>
            </a:r>
            <a:r>
              <a:rPr lang="en-GB" sz="1400" dirty="0" err="1" smtClean="0"/>
              <a:t>Kempisch</a:t>
            </a:r>
            <a:r>
              <a:rPr lang="en-GB" sz="1400" dirty="0" smtClean="0"/>
              <a:t> </a:t>
            </a:r>
            <a:r>
              <a:rPr lang="en-GB" sz="1400" dirty="0" err="1" smtClean="0"/>
              <a:t>Legioen</a:t>
            </a:r>
            <a:r>
              <a:rPr lang="en-GB" sz="1400" dirty="0" smtClean="0"/>
              <a:t> (</a:t>
            </a:r>
            <a:r>
              <a:rPr lang="en-GB" sz="1400" dirty="0" err="1" smtClean="0"/>
              <a:t>en</a:t>
            </a:r>
            <a:r>
              <a:rPr lang="en-GB" sz="1400" dirty="0" smtClean="0"/>
              <a:t> </a:t>
            </a:r>
            <a:r>
              <a:rPr lang="en-GB" sz="1400" dirty="0" err="1" smtClean="0"/>
              <a:t>Flandre</a:t>
            </a:r>
            <a:r>
              <a:rPr lang="en-GB" sz="1400" dirty="0" smtClean="0"/>
              <a:t>), </a:t>
            </a:r>
            <a:r>
              <a:rPr lang="en-GB" sz="1400" dirty="0" err="1" smtClean="0"/>
              <a:t>l’OMBR</a:t>
            </a:r>
            <a:r>
              <a:rPr lang="en-GB" sz="1400" dirty="0" smtClean="0"/>
              <a:t> et surtout le </a:t>
            </a:r>
            <a:r>
              <a:rPr lang="en-GB" sz="1400" dirty="0" err="1" smtClean="0"/>
              <a:t>Mouvement</a:t>
            </a:r>
            <a:r>
              <a:rPr lang="en-GB" sz="1400" dirty="0" smtClean="0"/>
              <a:t> national </a:t>
            </a:r>
            <a:r>
              <a:rPr lang="en-GB" sz="1400" dirty="0" err="1" smtClean="0"/>
              <a:t>royaliste</a:t>
            </a:r>
            <a:r>
              <a:rPr lang="en-GB" sz="1400" dirty="0" smtClean="0"/>
              <a:t> (MNR), </a:t>
            </a:r>
            <a:r>
              <a:rPr lang="en-GB" sz="1400" dirty="0" err="1" smtClean="0"/>
              <a:t>très</a:t>
            </a:r>
            <a:r>
              <a:rPr lang="en-GB" sz="1400" dirty="0" smtClean="0"/>
              <a:t> à </a:t>
            </a:r>
            <a:r>
              <a:rPr lang="en-GB" sz="1400" dirty="0" err="1" smtClean="0"/>
              <a:t>droite</a:t>
            </a:r>
            <a:r>
              <a:rPr lang="en-GB" sz="1400" dirty="0" smtClean="0"/>
              <a:t>, </a:t>
            </a:r>
            <a:r>
              <a:rPr lang="en-GB" sz="1400" dirty="0" err="1" smtClean="0"/>
              <a:t>présent</a:t>
            </a:r>
            <a:r>
              <a:rPr lang="en-GB" sz="1400" dirty="0" smtClean="0"/>
              <a:t> </a:t>
            </a:r>
            <a:r>
              <a:rPr lang="en-GB" sz="1400" dirty="0" err="1" smtClean="0"/>
              <a:t>essentiellement</a:t>
            </a:r>
            <a:r>
              <a:rPr lang="en-GB" sz="1400" dirty="0" smtClean="0"/>
              <a:t> à </a:t>
            </a:r>
            <a:r>
              <a:rPr lang="en-GB" sz="1400" dirty="0" err="1" smtClean="0"/>
              <a:t>Bruxelles</a:t>
            </a:r>
            <a:r>
              <a:rPr lang="en-GB" sz="1400" dirty="0" smtClean="0"/>
              <a:t> et surtout </a:t>
            </a:r>
            <a:r>
              <a:rPr lang="en-GB" sz="1400" dirty="0" err="1" smtClean="0"/>
              <a:t>en</a:t>
            </a:r>
            <a:r>
              <a:rPr lang="en-GB" sz="1400" dirty="0" smtClean="0"/>
              <a:t> </a:t>
            </a:r>
            <a:r>
              <a:rPr lang="en-GB" sz="1400" dirty="0" err="1" smtClean="0"/>
              <a:t>Flandre</a:t>
            </a:r>
            <a:endParaRPr lang="en-GB" sz="1400" dirty="0" smtClean="0"/>
          </a:p>
          <a:p>
            <a:endParaRPr lang="en-GB" sz="2000" dirty="0"/>
          </a:p>
          <a:p>
            <a:pPr marL="0" indent="0">
              <a:buNone/>
            </a:pPr>
            <a:endParaRPr lang="en-GB" sz="2000" dirty="0"/>
          </a:p>
          <a:p>
            <a:pPr marL="0" indent="0">
              <a:buNone/>
            </a:pPr>
            <a:endParaRPr lang="en-GB" sz="2000" dirty="0"/>
          </a:p>
          <a:p>
            <a:pPr marL="514350" indent="-514350">
              <a:buFont typeface="+mj-lt"/>
              <a:buAutoNum type="arabicPeriod"/>
            </a:pPr>
            <a:endParaRPr lang="en-GB" sz="2000" dirty="0"/>
          </a:p>
          <a:p>
            <a:endParaRPr lang="en-GB" dirty="0"/>
          </a:p>
        </p:txBody>
      </p:sp>
    </p:spTree>
    <p:extLst>
      <p:ext uri="{BB962C8B-B14F-4D97-AF65-F5344CB8AC3E}">
        <p14:creationId xmlns:p14="http://schemas.microsoft.com/office/powerpoint/2010/main" val="192867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fade">
                                      <p:cBhvr>
                                        <p:cTn id="4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88632"/>
          </a:xfrm>
        </p:spPr>
        <p:txBody>
          <a:bodyPr>
            <a:normAutofit fontScale="92500"/>
          </a:bodyPr>
          <a:lstStyle/>
          <a:p>
            <a:pPr marL="0" indent="0">
              <a:lnSpc>
                <a:spcPct val="90000"/>
              </a:lnSpc>
              <a:buNone/>
            </a:pPr>
            <a:r>
              <a:rPr lang="en-GB" sz="1500" b="1" i="1" dirty="0" smtClean="0"/>
              <a:t>3.2. A gauche</a:t>
            </a:r>
          </a:p>
          <a:p>
            <a:pPr marL="0" indent="0">
              <a:lnSpc>
                <a:spcPct val="90000"/>
              </a:lnSpc>
              <a:buNone/>
            </a:pPr>
            <a:endParaRPr lang="en-GB" sz="1500" b="1" i="1" dirty="0" smtClean="0"/>
          </a:p>
          <a:p>
            <a:pPr marL="0" indent="0">
              <a:lnSpc>
                <a:spcPct val="90000"/>
              </a:lnSpc>
              <a:buNone/>
            </a:pPr>
            <a:r>
              <a:rPr lang="en-GB" sz="1500" i="1" dirty="0" smtClean="0"/>
              <a:t>3.2.1. Du </a:t>
            </a:r>
            <a:r>
              <a:rPr lang="en-GB" sz="1500" i="1" dirty="0" err="1" smtClean="0"/>
              <a:t>Parti</a:t>
            </a:r>
            <a:r>
              <a:rPr lang="en-GB" sz="1500" i="1" dirty="0" smtClean="0"/>
              <a:t> </a:t>
            </a:r>
            <a:r>
              <a:rPr lang="en-GB" sz="1500" i="1" dirty="0" err="1" smtClean="0"/>
              <a:t>communiste</a:t>
            </a:r>
            <a:r>
              <a:rPr lang="en-GB" sz="1500" i="1" dirty="0" smtClean="0"/>
              <a:t> (PCB) au Front de </a:t>
            </a:r>
            <a:r>
              <a:rPr lang="en-GB" sz="1500" i="1" dirty="0" err="1" smtClean="0"/>
              <a:t>l’Indépendance</a:t>
            </a:r>
            <a:r>
              <a:rPr lang="en-GB" sz="1500" i="1" dirty="0" smtClean="0"/>
              <a:t> (FI)</a:t>
            </a:r>
          </a:p>
          <a:p>
            <a:pPr marL="0" indent="0">
              <a:lnSpc>
                <a:spcPct val="90000"/>
              </a:lnSpc>
              <a:buNone/>
            </a:pPr>
            <a:endParaRPr lang="en-GB" sz="1500" i="1" dirty="0" smtClean="0"/>
          </a:p>
          <a:p>
            <a:pPr>
              <a:buNone/>
            </a:pPr>
            <a:r>
              <a:rPr lang="en-GB" sz="1500" b="1" dirty="0" smtClean="0"/>
              <a:t>Un </a:t>
            </a:r>
            <a:r>
              <a:rPr lang="en-GB" sz="1500" b="1" dirty="0" err="1" smtClean="0"/>
              <a:t>succès</a:t>
            </a:r>
            <a:r>
              <a:rPr lang="en-GB" sz="1500" b="1" dirty="0" smtClean="0"/>
              <a:t> à </a:t>
            </a:r>
            <a:r>
              <a:rPr lang="en-GB" sz="1500" b="1" dirty="0" err="1" smtClean="0"/>
              <a:t>nuancer</a:t>
            </a:r>
            <a:endParaRPr lang="en-GB" sz="1500" b="1" dirty="0" smtClean="0"/>
          </a:p>
          <a:p>
            <a:r>
              <a:rPr lang="en-GB" sz="1500" dirty="0" smtClean="0"/>
              <a:t>FI </a:t>
            </a:r>
            <a:r>
              <a:rPr lang="en-GB" sz="1500" dirty="0" err="1" smtClean="0"/>
              <a:t>créé</a:t>
            </a:r>
            <a:r>
              <a:rPr lang="en-GB" sz="1500" dirty="0" smtClean="0"/>
              <a:t> par le PCB : </a:t>
            </a:r>
            <a:r>
              <a:rPr lang="en-GB" sz="1500" dirty="0" err="1" smtClean="0"/>
              <a:t>Libération</a:t>
            </a:r>
            <a:r>
              <a:rPr lang="en-GB" sz="1500" dirty="0" smtClean="0"/>
              <a:t> : grand </a:t>
            </a:r>
            <a:r>
              <a:rPr lang="en-GB" sz="1500" dirty="0" err="1" smtClean="0"/>
              <a:t>mouvement</a:t>
            </a:r>
            <a:r>
              <a:rPr lang="en-GB" sz="1500" dirty="0" smtClean="0"/>
              <a:t> de masse</a:t>
            </a:r>
          </a:p>
          <a:p>
            <a:r>
              <a:rPr lang="en-GB" sz="1500" dirty="0" err="1" smtClean="0"/>
              <a:t>Mais</a:t>
            </a:r>
            <a:r>
              <a:rPr lang="en-GB" sz="1500" dirty="0"/>
              <a:t> </a:t>
            </a:r>
            <a:r>
              <a:rPr lang="en-GB" sz="1500" dirty="0" err="1" smtClean="0"/>
              <a:t>si</a:t>
            </a:r>
            <a:r>
              <a:rPr lang="en-GB" sz="1500" dirty="0" smtClean="0"/>
              <a:t> </a:t>
            </a:r>
            <a:r>
              <a:rPr lang="en-GB" sz="1500" dirty="0" err="1" smtClean="0"/>
              <a:t>bien</a:t>
            </a:r>
            <a:r>
              <a:rPr lang="en-GB" sz="1500" dirty="0" smtClean="0"/>
              <a:t> </a:t>
            </a:r>
            <a:r>
              <a:rPr lang="en-GB" sz="1500" dirty="0" err="1" smtClean="0"/>
              <a:t>implanté</a:t>
            </a:r>
            <a:r>
              <a:rPr lang="en-GB" sz="1500" dirty="0" smtClean="0"/>
              <a:t> à </a:t>
            </a:r>
            <a:r>
              <a:rPr lang="en-GB" sz="1500" dirty="0" err="1" smtClean="0"/>
              <a:t>Bruxelles</a:t>
            </a:r>
            <a:r>
              <a:rPr lang="en-GB" sz="1500" dirty="0" smtClean="0"/>
              <a:t> et </a:t>
            </a:r>
            <a:r>
              <a:rPr lang="en-GB" sz="1500" dirty="0" err="1" smtClean="0"/>
              <a:t>dans</a:t>
            </a:r>
            <a:r>
              <a:rPr lang="en-GB" sz="1500" dirty="0" smtClean="0"/>
              <a:t> les </a:t>
            </a:r>
            <a:r>
              <a:rPr lang="en-GB" sz="1500" dirty="0" err="1" smtClean="0"/>
              <a:t>bassins</a:t>
            </a:r>
            <a:r>
              <a:rPr lang="en-GB" sz="1500" dirty="0" smtClean="0"/>
              <a:t> </a:t>
            </a:r>
            <a:r>
              <a:rPr lang="en-GB" sz="1500" dirty="0" err="1" smtClean="0"/>
              <a:t>industriels</a:t>
            </a:r>
            <a:r>
              <a:rPr lang="en-GB" sz="1500" dirty="0" smtClean="0"/>
              <a:t> </a:t>
            </a:r>
            <a:r>
              <a:rPr lang="en-GB" sz="1500" dirty="0" err="1" smtClean="0"/>
              <a:t>wallons</a:t>
            </a:r>
            <a:r>
              <a:rPr lang="en-GB" sz="1500" dirty="0" smtClean="0"/>
              <a:t>, beaucoup </a:t>
            </a:r>
            <a:r>
              <a:rPr lang="en-GB" sz="1500" dirty="0" err="1" smtClean="0"/>
              <a:t>moins</a:t>
            </a:r>
            <a:r>
              <a:rPr lang="en-GB" sz="1500" dirty="0" smtClean="0"/>
              <a:t> </a:t>
            </a:r>
            <a:r>
              <a:rPr lang="en-GB" sz="1500" dirty="0" err="1" smtClean="0"/>
              <a:t>dans</a:t>
            </a:r>
            <a:r>
              <a:rPr lang="en-GB" sz="1500" dirty="0" smtClean="0"/>
              <a:t> les </a:t>
            </a:r>
            <a:r>
              <a:rPr lang="en-GB" sz="1500" dirty="0" err="1" smtClean="0"/>
              <a:t>régions</a:t>
            </a:r>
            <a:r>
              <a:rPr lang="en-GB" sz="1500" dirty="0" smtClean="0"/>
              <a:t> </a:t>
            </a:r>
            <a:r>
              <a:rPr lang="en-GB" sz="1500" dirty="0" err="1" smtClean="0"/>
              <a:t>rurales</a:t>
            </a:r>
            <a:r>
              <a:rPr lang="en-GB" sz="1500" dirty="0" smtClean="0"/>
              <a:t> du </a:t>
            </a:r>
            <a:r>
              <a:rPr lang="en-GB" sz="1500" dirty="0" err="1" smtClean="0"/>
              <a:t>sud</a:t>
            </a:r>
            <a:r>
              <a:rPr lang="en-GB" sz="1500" dirty="0" smtClean="0"/>
              <a:t> du pays et en </a:t>
            </a:r>
            <a:r>
              <a:rPr lang="en-GB" sz="1500" dirty="0" err="1" smtClean="0"/>
              <a:t>Flandre</a:t>
            </a:r>
            <a:endParaRPr lang="en-GB" sz="1500" dirty="0" smtClean="0"/>
          </a:p>
          <a:p>
            <a:r>
              <a:rPr lang="en-GB" sz="1500" dirty="0" smtClean="0"/>
              <a:t>Cadres du </a:t>
            </a:r>
            <a:r>
              <a:rPr lang="en-GB" sz="1500" dirty="0" err="1" smtClean="0"/>
              <a:t>Parti</a:t>
            </a:r>
            <a:r>
              <a:rPr lang="en-GB" sz="1500" dirty="0" smtClean="0"/>
              <a:t> </a:t>
            </a:r>
            <a:r>
              <a:rPr lang="en-GB" sz="1500" dirty="0" err="1" smtClean="0"/>
              <a:t>frappés</a:t>
            </a:r>
            <a:r>
              <a:rPr lang="en-GB" sz="1500" dirty="0" smtClean="0"/>
              <a:t> par la </a:t>
            </a:r>
            <a:r>
              <a:rPr lang="en-GB" sz="1500" dirty="0" err="1" smtClean="0"/>
              <a:t>répression</a:t>
            </a:r>
            <a:r>
              <a:rPr lang="en-GB" sz="1500" dirty="0" smtClean="0"/>
              <a:t>; </a:t>
            </a:r>
            <a:r>
              <a:rPr lang="en-GB" sz="1500" dirty="0" err="1" smtClean="0"/>
              <a:t>renouvellement</a:t>
            </a:r>
            <a:r>
              <a:rPr lang="en-GB" sz="1500" dirty="0" smtClean="0"/>
              <a:t> pas </a:t>
            </a:r>
            <a:r>
              <a:rPr lang="en-GB" sz="1500" dirty="0" err="1" smtClean="0"/>
              <a:t>assez</a:t>
            </a:r>
            <a:r>
              <a:rPr lang="en-GB" sz="1500" dirty="0" smtClean="0"/>
              <a:t> </a:t>
            </a:r>
            <a:r>
              <a:rPr lang="en-GB" sz="1500" dirty="0" err="1" smtClean="0"/>
              <a:t>rapide</a:t>
            </a:r>
            <a:r>
              <a:rPr lang="en-GB" sz="1500" dirty="0" smtClean="0"/>
              <a:t> pour </a:t>
            </a:r>
            <a:r>
              <a:rPr lang="en-GB" sz="1500" dirty="0" err="1" smtClean="0"/>
              <a:t>contrôler</a:t>
            </a:r>
            <a:r>
              <a:rPr lang="en-GB" sz="1500" dirty="0" smtClean="0"/>
              <a:t> le </a:t>
            </a:r>
            <a:r>
              <a:rPr lang="en-GB" sz="1500" dirty="0" err="1" smtClean="0"/>
              <a:t>mouvement</a:t>
            </a:r>
            <a:r>
              <a:rPr lang="en-GB" sz="1500" dirty="0" smtClean="0"/>
              <a:t> que </a:t>
            </a:r>
            <a:r>
              <a:rPr lang="en-GB" sz="1500" dirty="0" err="1" smtClean="0"/>
              <a:t>gagnent</a:t>
            </a:r>
            <a:r>
              <a:rPr lang="en-GB" sz="1500" dirty="0" smtClean="0"/>
              <a:t> de </a:t>
            </a:r>
            <a:r>
              <a:rPr lang="en-GB" sz="1500" dirty="0" err="1" smtClean="0"/>
              <a:t>nombreux</a:t>
            </a:r>
            <a:r>
              <a:rPr lang="en-GB" sz="1500" dirty="0"/>
              <a:t> </a:t>
            </a:r>
            <a:r>
              <a:rPr lang="en-GB" sz="1500" dirty="0" err="1" smtClean="0"/>
              <a:t>patriotes</a:t>
            </a:r>
            <a:r>
              <a:rPr lang="en-GB" sz="1500" dirty="0" smtClean="0"/>
              <a:t> </a:t>
            </a:r>
            <a:r>
              <a:rPr lang="en-GB" sz="1500" dirty="0" err="1" smtClean="0"/>
              <a:t>modérés</a:t>
            </a:r>
            <a:r>
              <a:rPr lang="en-GB" sz="1500" dirty="0" smtClean="0"/>
              <a:t> de </a:t>
            </a:r>
            <a:r>
              <a:rPr lang="en-GB" sz="1500" dirty="0" err="1" smtClean="0"/>
              <a:t>tendance</a:t>
            </a:r>
            <a:r>
              <a:rPr lang="en-GB" sz="1500" dirty="0" smtClean="0"/>
              <a:t> </a:t>
            </a:r>
            <a:r>
              <a:rPr lang="en-GB" sz="1500" dirty="0" err="1" smtClean="0"/>
              <a:t>socialiste</a:t>
            </a:r>
            <a:r>
              <a:rPr lang="en-GB" sz="1500" dirty="0" smtClean="0"/>
              <a:t>, </a:t>
            </a:r>
            <a:r>
              <a:rPr lang="en-GB" sz="1500" dirty="0" err="1" smtClean="0"/>
              <a:t>libérale</a:t>
            </a:r>
            <a:r>
              <a:rPr lang="en-GB" sz="1500" dirty="0" smtClean="0"/>
              <a:t>, </a:t>
            </a:r>
            <a:r>
              <a:rPr lang="en-GB" sz="1500" dirty="0" err="1" smtClean="0"/>
              <a:t>démocrate-chrétienne</a:t>
            </a:r>
            <a:endParaRPr lang="en-GB" sz="1500" dirty="0" smtClean="0"/>
          </a:p>
          <a:p>
            <a:pPr>
              <a:buNone/>
            </a:pPr>
            <a:endParaRPr lang="en-GB" sz="1500" dirty="0" smtClean="0"/>
          </a:p>
          <a:p>
            <a:pPr>
              <a:buNone/>
            </a:pPr>
            <a:r>
              <a:rPr lang="en-GB" sz="1500" b="1" dirty="0" smtClean="0"/>
              <a:t>La résistance </a:t>
            </a:r>
            <a:r>
              <a:rPr lang="en-GB" sz="1500" b="1" dirty="0" err="1" smtClean="0"/>
              <a:t>armée</a:t>
            </a:r>
            <a:r>
              <a:rPr lang="en-GB" sz="1500" b="1" dirty="0" smtClean="0"/>
              <a:t> : les Partisans et les </a:t>
            </a:r>
            <a:r>
              <a:rPr lang="en-GB" sz="1500" b="1" dirty="0" err="1" smtClean="0"/>
              <a:t>Milices</a:t>
            </a:r>
            <a:r>
              <a:rPr lang="en-GB" sz="1500" b="1" dirty="0" smtClean="0"/>
              <a:t> </a:t>
            </a:r>
            <a:r>
              <a:rPr lang="en-GB" sz="1500" b="1" dirty="0" err="1" smtClean="0"/>
              <a:t>patriotiques</a:t>
            </a:r>
            <a:endParaRPr lang="en-GB" sz="1500" b="1" dirty="0" smtClean="0"/>
          </a:p>
          <a:p>
            <a:r>
              <a:rPr lang="en-GB" sz="1500" dirty="0" smtClean="0"/>
              <a:t>  </a:t>
            </a:r>
            <a:r>
              <a:rPr lang="en-GB" sz="1500" b="1" dirty="0" smtClean="0"/>
              <a:t>Partisans</a:t>
            </a:r>
            <a:r>
              <a:rPr lang="en-GB" sz="1500" dirty="0" smtClean="0"/>
              <a:t> </a:t>
            </a:r>
          </a:p>
          <a:p>
            <a:pPr marL="457200" indent="-457200">
              <a:buFontTx/>
              <a:buChar char="-"/>
            </a:pPr>
            <a:r>
              <a:rPr lang="en-GB" sz="1500" dirty="0" smtClean="0"/>
              <a:t>En </a:t>
            </a:r>
            <a:r>
              <a:rPr lang="en-GB" sz="1500" dirty="0" err="1" smtClean="0"/>
              <a:t>voie</a:t>
            </a:r>
            <a:r>
              <a:rPr lang="en-GB" sz="1500" dirty="0" smtClean="0"/>
              <a:t> de formation à la fin de </a:t>
            </a:r>
            <a:r>
              <a:rPr lang="en-GB" sz="1500" dirty="0" err="1" smtClean="0"/>
              <a:t>l’été</a:t>
            </a:r>
            <a:r>
              <a:rPr lang="en-GB" sz="1500" dirty="0" smtClean="0"/>
              <a:t> 1941</a:t>
            </a:r>
          </a:p>
          <a:p>
            <a:pPr marL="457200" indent="-457200">
              <a:buFontTx/>
              <a:buChar char="-"/>
            </a:pPr>
            <a:r>
              <a:rPr lang="en-GB" sz="1500" dirty="0" err="1" smtClean="0"/>
              <a:t>Pratiquent</a:t>
            </a:r>
            <a:r>
              <a:rPr lang="en-GB" sz="1500" dirty="0" smtClean="0"/>
              <a:t> </a:t>
            </a:r>
            <a:r>
              <a:rPr lang="en-GB" sz="1500" dirty="0" err="1" smtClean="0"/>
              <a:t>d’abord</a:t>
            </a:r>
            <a:r>
              <a:rPr lang="en-GB" sz="1500" dirty="0" smtClean="0"/>
              <a:t> de </a:t>
            </a:r>
            <a:r>
              <a:rPr lang="en-GB" sz="1500" dirty="0" err="1" smtClean="0"/>
              <a:t>petits</a:t>
            </a:r>
            <a:r>
              <a:rPr lang="en-GB" sz="1500" dirty="0" smtClean="0"/>
              <a:t> sabotages; à </a:t>
            </a:r>
            <a:r>
              <a:rPr lang="en-GB" sz="1500" dirty="0" err="1" smtClean="0"/>
              <a:t>partir</a:t>
            </a:r>
            <a:r>
              <a:rPr lang="en-GB" sz="1500" dirty="0" smtClean="0"/>
              <a:t> du </a:t>
            </a:r>
            <a:r>
              <a:rPr lang="en-GB" sz="1500" dirty="0" err="1" smtClean="0"/>
              <a:t>printemps</a:t>
            </a:r>
            <a:r>
              <a:rPr lang="en-GB" sz="1500" dirty="0" smtClean="0"/>
              <a:t> 1942, </a:t>
            </a:r>
            <a:r>
              <a:rPr lang="en-GB" sz="1500" dirty="0" err="1" smtClean="0"/>
              <a:t>ces</a:t>
            </a:r>
            <a:r>
              <a:rPr lang="en-GB" sz="1500" dirty="0" smtClean="0"/>
              <a:t> actions se </a:t>
            </a:r>
            <a:r>
              <a:rPr lang="en-GB" sz="1500" dirty="0" err="1" smtClean="0"/>
              <a:t>développent</a:t>
            </a:r>
            <a:r>
              <a:rPr lang="en-GB" sz="1500" dirty="0" smtClean="0"/>
              <a:t>. En </a:t>
            </a:r>
            <a:r>
              <a:rPr lang="en-GB" sz="1500" dirty="0" err="1" smtClean="0"/>
              <a:t>même</a:t>
            </a:r>
            <a:r>
              <a:rPr lang="en-GB" sz="1500" dirty="0" smtClean="0"/>
              <a:t> temps, début des </a:t>
            </a:r>
            <a:r>
              <a:rPr lang="en-GB" sz="1500" dirty="0" err="1" smtClean="0"/>
              <a:t>attentats</a:t>
            </a:r>
            <a:r>
              <a:rPr lang="en-GB" sz="1500" dirty="0" smtClean="0"/>
              <a:t> </a:t>
            </a:r>
            <a:r>
              <a:rPr lang="en-GB" sz="1500" dirty="0" err="1" smtClean="0"/>
              <a:t>contre</a:t>
            </a:r>
            <a:r>
              <a:rPr lang="en-GB" sz="1500" dirty="0" smtClean="0"/>
              <a:t> </a:t>
            </a:r>
            <a:r>
              <a:rPr lang="en-GB" sz="1500" dirty="0" err="1" smtClean="0"/>
              <a:t>collaborateurs</a:t>
            </a:r>
            <a:r>
              <a:rPr lang="en-GB" sz="1500" dirty="0" smtClean="0"/>
              <a:t>. Grand </a:t>
            </a:r>
            <a:r>
              <a:rPr lang="en-GB" sz="1500" dirty="0" err="1" smtClean="0"/>
              <a:t>nombre</a:t>
            </a:r>
            <a:r>
              <a:rPr lang="en-GB" sz="1500" dirty="0" smtClean="0"/>
              <a:t> des 850 </a:t>
            </a:r>
            <a:r>
              <a:rPr lang="en-GB" sz="1500" dirty="0" err="1" smtClean="0"/>
              <a:t>attentats</a:t>
            </a:r>
            <a:r>
              <a:rPr lang="en-GB" sz="1500" dirty="0" smtClean="0"/>
              <a:t> </a:t>
            </a:r>
            <a:r>
              <a:rPr lang="en-GB" sz="1500" dirty="0" err="1" smtClean="0"/>
              <a:t>contre</a:t>
            </a:r>
            <a:r>
              <a:rPr lang="en-GB" sz="1500" dirty="0" smtClean="0"/>
              <a:t> </a:t>
            </a:r>
            <a:r>
              <a:rPr lang="en-GB" sz="1500" dirty="0" err="1" smtClean="0"/>
              <a:t>collaborateurs</a:t>
            </a:r>
            <a:r>
              <a:rPr lang="en-GB" sz="1500" dirty="0" smtClean="0"/>
              <a:t> </a:t>
            </a:r>
            <a:r>
              <a:rPr lang="en-GB" sz="1500" dirty="0" err="1" smtClean="0"/>
              <a:t>leur</a:t>
            </a:r>
            <a:r>
              <a:rPr lang="en-GB" sz="1500" dirty="0" smtClean="0"/>
              <a:t> </a:t>
            </a:r>
            <a:r>
              <a:rPr lang="en-GB" sz="1500" dirty="0" err="1" smtClean="0"/>
              <a:t>sont</a:t>
            </a:r>
            <a:r>
              <a:rPr lang="en-GB" sz="1500" dirty="0" smtClean="0"/>
              <a:t> </a:t>
            </a:r>
            <a:r>
              <a:rPr lang="en-GB" sz="1500" dirty="0" err="1" smtClean="0"/>
              <a:t>dûs</a:t>
            </a:r>
            <a:r>
              <a:rPr lang="en-GB" sz="1500" dirty="0" smtClean="0"/>
              <a:t>.</a:t>
            </a:r>
          </a:p>
          <a:p>
            <a:pPr marL="457200" indent="-457200">
              <a:buFontTx/>
              <a:buChar char="-"/>
            </a:pPr>
            <a:r>
              <a:rPr lang="en-GB" sz="1500" dirty="0" err="1" smtClean="0"/>
              <a:t>Jamais</a:t>
            </a:r>
            <a:r>
              <a:rPr lang="en-GB" sz="1500" dirty="0" smtClean="0"/>
              <a:t> un </a:t>
            </a:r>
            <a:r>
              <a:rPr lang="en-GB" sz="1500" dirty="0" err="1" smtClean="0"/>
              <a:t>mouvement</a:t>
            </a:r>
            <a:r>
              <a:rPr lang="en-GB" sz="1500" dirty="0" smtClean="0"/>
              <a:t> de masse. </a:t>
            </a:r>
          </a:p>
          <a:p>
            <a:pPr marL="457200" indent="-457200"/>
            <a:r>
              <a:rPr lang="en-GB" sz="1500" b="1" dirty="0" err="1" smtClean="0"/>
              <a:t>Milices</a:t>
            </a:r>
            <a:r>
              <a:rPr lang="en-GB" sz="1500" b="1" dirty="0" smtClean="0"/>
              <a:t> </a:t>
            </a:r>
            <a:r>
              <a:rPr lang="en-GB" sz="1500" b="1" dirty="0" err="1" smtClean="0"/>
              <a:t>patriotiques</a:t>
            </a:r>
            <a:endParaRPr lang="en-GB" sz="1500" b="1" dirty="0" smtClean="0"/>
          </a:p>
          <a:p>
            <a:pPr marL="457200" indent="-457200">
              <a:buFontTx/>
              <a:buChar char="-"/>
            </a:pPr>
            <a:r>
              <a:rPr lang="en-GB" sz="1500" dirty="0" err="1" smtClean="0"/>
              <a:t>Apparaissent</a:t>
            </a:r>
            <a:r>
              <a:rPr lang="en-GB" sz="1500" dirty="0" smtClean="0"/>
              <a:t> en </a:t>
            </a:r>
            <a:r>
              <a:rPr lang="en-GB" sz="1500" dirty="0" err="1" smtClean="0"/>
              <a:t>juin</a:t>
            </a:r>
            <a:r>
              <a:rPr lang="en-GB" sz="1500" dirty="0" smtClean="0"/>
              <a:t> 1944</a:t>
            </a:r>
          </a:p>
          <a:p>
            <a:pPr marL="457200" indent="-457200">
              <a:buFontTx/>
              <a:buChar char="-"/>
            </a:pPr>
            <a:r>
              <a:rPr lang="en-GB" sz="1500" dirty="0" err="1" smtClean="0"/>
              <a:t>Recrutent</a:t>
            </a:r>
            <a:r>
              <a:rPr lang="en-GB" sz="1500" dirty="0" smtClean="0"/>
              <a:t> </a:t>
            </a:r>
            <a:r>
              <a:rPr lang="en-GB" sz="1500" dirty="0" err="1" smtClean="0"/>
              <a:t>dans</a:t>
            </a:r>
            <a:r>
              <a:rPr lang="en-GB" sz="1500" dirty="0" smtClean="0"/>
              <a:t> le </a:t>
            </a:r>
            <a:r>
              <a:rPr lang="en-GB" sz="1500" dirty="0" err="1" smtClean="0"/>
              <a:t>vivier</a:t>
            </a:r>
            <a:r>
              <a:rPr lang="en-GB" sz="1500" dirty="0" smtClean="0"/>
              <a:t> du FI et des </a:t>
            </a:r>
            <a:r>
              <a:rPr lang="en-GB" sz="1500" dirty="0" err="1" smtClean="0"/>
              <a:t>réfractaires</a:t>
            </a:r>
            <a:r>
              <a:rPr lang="en-GB" sz="1500" dirty="0" smtClean="0"/>
              <a:t>.</a:t>
            </a:r>
          </a:p>
          <a:p>
            <a:pPr marL="457200" indent="-457200">
              <a:buFontTx/>
              <a:buChar char="-"/>
            </a:pPr>
            <a:r>
              <a:rPr lang="en-GB" sz="1500" dirty="0" err="1" smtClean="0"/>
              <a:t>Mais</a:t>
            </a:r>
            <a:r>
              <a:rPr lang="en-GB" sz="1500" dirty="0" smtClean="0"/>
              <a:t> </a:t>
            </a:r>
            <a:r>
              <a:rPr lang="en-GB" sz="1500" dirty="0" err="1" smtClean="0"/>
              <a:t>manque</a:t>
            </a:r>
            <a:r>
              <a:rPr lang="en-GB" sz="1500" dirty="0" smtClean="0"/>
              <a:t> de </a:t>
            </a:r>
            <a:r>
              <a:rPr lang="en-GB" sz="1500" dirty="0" err="1" smtClean="0"/>
              <a:t>moyens</a:t>
            </a:r>
            <a:r>
              <a:rPr lang="en-GB" sz="1500" dirty="0" smtClean="0"/>
              <a:t> et </a:t>
            </a:r>
            <a:r>
              <a:rPr lang="en-GB" sz="1500" dirty="0" err="1" smtClean="0"/>
              <a:t>d’hommes</a:t>
            </a:r>
            <a:r>
              <a:rPr lang="en-GB" sz="1500" dirty="0" smtClean="0"/>
              <a:t> + </a:t>
            </a:r>
            <a:r>
              <a:rPr lang="en-GB" sz="1500" dirty="0" err="1" smtClean="0"/>
              <a:t>consignes</a:t>
            </a:r>
            <a:r>
              <a:rPr lang="en-GB" sz="1500" dirty="0" smtClean="0"/>
              <a:t> de prudence de </a:t>
            </a:r>
            <a:r>
              <a:rPr lang="en-GB" sz="1500" dirty="0" err="1" smtClean="0"/>
              <a:t>Londres</a:t>
            </a:r>
            <a:r>
              <a:rPr lang="en-GB" sz="1500" dirty="0" smtClean="0"/>
              <a:t> + </a:t>
            </a:r>
            <a:r>
              <a:rPr lang="en-GB" sz="1500" dirty="0" err="1" smtClean="0"/>
              <a:t>libération</a:t>
            </a:r>
            <a:r>
              <a:rPr lang="en-GB" sz="1500" dirty="0" smtClean="0"/>
              <a:t> </a:t>
            </a:r>
            <a:r>
              <a:rPr lang="en-GB" sz="1500" dirty="0" err="1" smtClean="0"/>
              <a:t>rapide</a:t>
            </a:r>
            <a:r>
              <a:rPr lang="en-GB" sz="1500" dirty="0" smtClean="0"/>
              <a:t> du pays </a:t>
            </a:r>
            <a:r>
              <a:rPr lang="en-GB" sz="1500" dirty="0" err="1" smtClean="0"/>
              <a:t>limitent</a:t>
            </a:r>
            <a:r>
              <a:rPr lang="en-GB" sz="1500" dirty="0" smtClean="0"/>
              <a:t> </a:t>
            </a:r>
            <a:r>
              <a:rPr lang="en-GB" sz="1500" dirty="0" err="1" smtClean="0"/>
              <a:t>l’implication</a:t>
            </a:r>
            <a:r>
              <a:rPr lang="en-GB" sz="1500" dirty="0" smtClean="0"/>
              <a:t> des MP </a:t>
            </a:r>
            <a:r>
              <a:rPr lang="en-GB" sz="1500" dirty="0" err="1" smtClean="0"/>
              <a:t>dans</a:t>
            </a:r>
            <a:r>
              <a:rPr lang="en-GB" sz="1500" dirty="0" smtClean="0"/>
              <a:t> le combat </a:t>
            </a:r>
            <a:r>
              <a:rPr lang="en-GB" sz="1500" dirty="0" err="1" smtClean="0"/>
              <a:t>armé</a:t>
            </a:r>
            <a:endParaRPr lang="en-GB" sz="1500" dirty="0"/>
          </a:p>
          <a:p>
            <a:pPr marL="457200" indent="-457200">
              <a:buFontTx/>
              <a:buChar char="-"/>
            </a:pPr>
            <a:endParaRPr lang="en-GB" sz="1500" dirty="0" smtClean="0"/>
          </a:p>
          <a:p>
            <a:pPr marL="457200" indent="-457200">
              <a:buFontTx/>
              <a:buChar char="-"/>
            </a:pPr>
            <a:endParaRPr lang="en-GB" sz="1500" dirty="0" smtClean="0"/>
          </a:p>
          <a:p>
            <a:pPr marL="457200" indent="-457200">
              <a:buFontTx/>
              <a:buChar char="-"/>
            </a:pPr>
            <a:endParaRPr lang="en-GB" sz="1500" dirty="0" smtClean="0"/>
          </a:p>
          <a:p>
            <a:pPr marL="0" indent="0">
              <a:buNone/>
            </a:pPr>
            <a:endParaRPr lang="en-GB" sz="1500" dirty="0"/>
          </a:p>
          <a:p>
            <a:pPr marL="0" indent="0">
              <a:buNone/>
            </a:pPr>
            <a:endParaRPr lang="en-GB" sz="2000" dirty="0"/>
          </a:p>
          <a:p>
            <a:pPr marL="514350" indent="-514350">
              <a:buFont typeface="+mj-lt"/>
              <a:buAutoNum type="arabicPeriod"/>
            </a:pPr>
            <a:endParaRPr lang="en-GB" sz="2000" dirty="0"/>
          </a:p>
          <a:p>
            <a:endParaRPr lang="en-GB" dirty="0"/>
          </a:p>
        </p:txBody>
      </p:sp>
    </p:spTree>
    <p:extLst>
      <p:ext uri="{BB962C8B-B14F-4D97-AF65-F5344CB8AC3E}">
        <p14:creationId xmlns:p14="http://schemas.microsoft.com/office/powerpoint/2010/main" val="192867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fade">
                                      <p:cBhvr>
                                        <p:cTn id="47" dur="500"/>
                                        <p:tgtEl>
                                          <p:spTgt spid="3">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Effect transition="in" filter="fade">
                                      <p:cBhvr>
                                        <p:cTn id="52" dur="500"/>
                                        <p:tgtEl>
                                          <p:spTgt spid="3">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fade">
                                      <p:cBhvr>
                                        <p:cTn id="57" dur="500"/>
                                        <p:tgtEl>
                                          <p:spTgt spid="3">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4" end="14"/>
                                            </p:txEl>
                                          </p:spTgt>
                                        </p:tgtEl>
                                        <p:attrNameLst>
                                          <p:attrName>style.visibility</p:attrName>
                                        </p:attrNameLst>
                                      </p:cBhvr>
                                      <p:to>
                                        <p:strVal val="visible"/>
                                      </p:to>
                                    </p:set>
                                    <p:animEffect transition="in" filter="fade">
                                      <p:cBhvr>
                                        <p:cTn id="62" dur="500"/>
                                        <p:tgtEl>
                                          <p:spTgt spid="3">
                                            <p:txEl>
                                              <p:pRg st="14" end="1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animEffect transition="in" filter="fade">
                                      <p:cBhvr>
                                        <p:cTn id="67" dur="500"/>
                                        <p:tgtEl>
                                          <p:spTgt spid="3">
                                            <p:txEl>
                                              <p:pRg st="15" end="1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6" end="16"/>
                                            </p:txEl>
                                          </p:spTgt>
                                        </p:tgtEl>
                                        <p:attrNameLst>
                                          <p:attrName>style.visibility</p:attrName>
                                        </p:attrNameLst>
                                      </p:cBhvr>
                                      <p:to>
                                        <p:strVal val="visible"/>
                                      </p:to>
                                    </p:set>
                                    <p:animEffect transition="in" filter="fade">
                                      <p:cBhvr>
                                        <p:cTn id="72" dur="500"/>
                                        <p:tgtEl>
                                          <p:spTgt spid="3">
                                            <p:txEl>
                                              <p:pRg st="16" end="1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
                                            <p:txEl>
                                              <p:pRg st="17" end="17"/>
                                            </p:txEl>
                                          </p:spTgt>
                                        </p:tgtEl>
                                        <p:attrNameLst>
                                          <p:attrName>style.visibility</p:attrName>
                                        </p:attrNameLst>
                                      </p:cBhvr>
                                      <p:to>
                                        <p:strVal val="visible"/>
                                      </p:to>
                                    </p:set>
                                    <p:animEffect transition="in" filter="fade">
                                      <p:cBhvr>
                                        <p:cTn id="77"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0</TotalTime>
  <Words>4360</Words>
  <Application>Microsoft Office PowerPoint</Application>
  <PresentationFormat>Affichage à l'écran (4:3)</PresentationFormat>
  <Paragraphs>356</Paragraphs>
  <Slides>27</Slides>
  <Notes>0</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Adjacency</vt:lpstr>
      <vt:lpstr>         La Résistance en Belgique  et ses sources  Fabrice Maerten  17 octobre 2022</vt:lpstr>
      <vt:lpstr>A. La Résistance en Belgique</vt:lpstr>
      <vt:lpstr>Définition et principales caractéristiques</vt:lpstr>
      <vt:lpstr>1. Principales composantes</vt:lpstr>
      <vt:lpstr>2. Les facteurs de développement</vt:lpstr>
      <vt:lpstr>Présentation PowerPoint</vt:lpstr>
      <vt:lpstr>3. Réseaux et mouvements : composition et action</vt:lpstr>
      <vt:lpstr>Présentation PowerPoint</vt:lpstr>
      <vt:lpstr>Présentation PowerPoint</vt:lpstr>
      <vt:lpstr>Présentation PowerPoint</vt:lpstr>
      <vt:lpstr>4. Les résistants</vt:lpstr>
      <vt:lpstr>Présentation PowerPoint</vt:lpstr>
      <vt:lpstr>5. Bilan</vt:lpstr>
      <vt:lpstr>Présentation PowerPoint</vt:lpstr>
      <vt:lpstr>B. Les sources</vt:lpstr>
      <vt:lpstr>Principales caractéristiques</vt:lpstr>
      <vt:lpstr>1. Les dossiers produits dans le cadre des statuts de reconnaissance nationale</vt:lpstr>
      <vt:lpstr>1. Les dossiers produits dans le cadre des statuts de reconnaissance nationale (suite)</vt:lpstr>
      <vt:lpstr>1. Les dossiers produits dans le cadre des statuts de reconnaissance nationale (suite)</vt:lpstr>
      <vt:lpstr>1. Les dossiers produits dans le cadre des statuts de reconnaissance nationale (fin)</vt:lpstr>
      <vt:lpstr>2. Les archives produites sous l’Occupation</vt:lpstr>
      <vt:lpstr>2. Les archives produites sous l’Occupation (fin)</vt:lpstr>
      <vt:lpstr>3. Autres  archives de l’après-guerre</vt:lpstr>
      <vt:lpstr>3. Autres  archives de l’après-guerre (fin)</vt:lpstr>
      <vt:lpstr>C. Pour en savoir plus</vt:lpstr>
      <vt:lpstr>1. Sur la Résistance en général</vt:lpstr>
      <vt:lpstr>2. Sur les sources relatives à la Résistance</vt:lpstr>
    </vt:vector>
  </TitlesOfParts>
  <Company>Sweet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door CegeSoma bewaarde archieven.  Een goudmijn voor de studie van oorlog en maatschappij in de 20ste-eeuw.  Fabrice Maerten  24.10.2016</dc:title>
  <dc:creator>uer</dc:creator>
  <cp:lastModifiedBy>Breuer Sabine</cp:lastModifiedBy>
  <cp:revision>90</cp:revision>
  <dcterms:created xsi:type="dcterms:W3CDTF">2016-10-19T14:12:26Z</dcterms:created>
  <dcterms:modified xsi:type="dcterms:W3CDTF">2022-10-14T08:32:01Z</dcterms:modified>
</cp:coreProperties>
</file>